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69" r:id="rId3"/>
    <p:sldId id="264" r:id="rId4"/>
    <p:sldId id="262" r:id="rId5"/>
    <p:sldId id="258" r:id="rId6"/>
    <p:sldId id="263" r:id="rId7"/>
    <p:sldId id="260" r:id="rId8"/>
    <p:sldId id="261" r:id="rId9"/>
    <p:sldId id="271" r:id="rId10"/>
    <p:sldId id="267" r:id="rId11"/>
    <p:sldId id="272" r:id="rId12"/>
    <p:sldId id="270" r:id="rId13"/>
    <p:sldId id="265" r:id="rId14"/>
    <p:sldId id="316"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ko Leposavić" initials="BL" lastIdx="1" clrIdx="0">
    <p:extLst>
      <p:ext uri="{19B8F6BF-5375-455C-9EA6-DF929625EA0E}">
        <p15:presenceInfo xmlns:p15="http://schemas.microsoft.com/office/powerpoint/2012/main" userId="c12d0775f82aad5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244A"/>
    <a:srgbClr val="262626"/>
    <a:srgbClr val="4C7FB4"/>
    <a:srgbClr val="F46484"/>
    <a:srgbClr val="7777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624"/>
    <p:restoredTop sz="94650"/>
  </p:normalViewPr>
  <p:slideViewPr>
    <p:cSldViewPr snapToGrid="0" snapToObjects="1">
      <p:cViewPr varScale="1">
        <p:scale>
          <a:sx n="110" d="100"/>
          <a:sy n="110" d="100"/>
        </p:scale>
        <p:origin x="138" y="15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7FD45C-3441-4474-A3EF-5371301166E0}"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B4F441-ED25-4179-933B-CEF8AF35B472}" type="slidenum">
              <a:rPr lang="en-US" smtClean="0"/>
              <a:t>‹#›</a:t>
            </a:fld>
            <a:endParaRPr lang="en-US"/>
          </a:p>
        </p:txBody>
      </p:sp>
    </p:spTree>
    <p:extLst>
      <p:ext uri="{BB962C8B-B14F-4D97-AF65-F5344CB8AC3E}">
        <p14:creationId xmlns:p14="http://schemas.microsoft.com/office/powerpoint/2010/main" val="2510188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89517961ff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89517961ff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5985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00886-282E-9A4C-A205-F3FECD18CC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00B0FA-BABC-154B-A561-B5DFDDF2D6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FB81D7-29DE-2943-B859-89547720059F}"/>
              </a:ext>
            </a:extLst>
          </p:cNvPr>
          <p:cNvSpPr>
            <a:spLocks noGrp="1"/>
          </p:cNvSpPr>
          <p:nvPr>
            <p:ph type="dt" sz="half" idx="10"/>
          </p:nvPr>
        </p:nvSpPr>
        <p:spPr/>
        <p:txBody>
          <a:bodyPr/>
          <a:lstStyle/>
          <a:p>
            <a:fld id="{096589D1-B3B7-F442-9E99-F4F6B5241AC6}" type="datetimeFigureOut">
              <a:rPr lang="en-US" smtClean="0"/>
              <a:pPr/>
              <a:t>3/5/2025</a:t>
            </a:fld>
            <a:endParaRPr lang="en-US" dirty="0"/>
          </a:p>
        </p:txBody>
      </p:sp>
      <p:sp>
        <p:nvSpPr>
          <p:cNvPr id="5" name="Footer Placeholder 4">
            <a:extLst>
              <a:ext uri="{FF2B5EF4-FFF2-40B4-BE49-F238E27FC236}">
                <a16:creationId xmlns:a16="http://schemas.microsoft.com/office/drawing/2014/main" id="{9A9E0913-4013-2842-BA37-66D8C3D68B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BED673-3287-F240-9CF2-70D8B5FED1C8}"/>
              </a:ext>
            </a:extLst>
          </p:cNvPr>
          <p:cNvSpPr>
            <a:spLocks noGrp="1"/>
          </p:cNvSpPr>
          <p:nvPr>
            <p:ph type="sldNum" sz="quarter" idx="12"/>
          </p:nvPr>
        </p:nvSpPr>
        <p:spPr/>
        <p:txBody>
          <a:bodyPr/>
          <a:lstStyle/>
          <a:p>
            <a:fld id="{8A067F5B-9BBD-D047-B984-5EC26791574F}" type="slidenum">
              <a:rPr lang="en-US" smtClean="0"/>
              <a:pPr/>
              <a:t>‹#›</a:t>
            </a:fld>
            <a:endParaRPr lang="en-US" dirty="0"/>
          </a:p>
        </p:txBody>
      </p:sp>
    </p:spTree>
    <p:extLst>
      <p:ext uri="{BB962C8B-B14F-4D97-AF65-F5344CB8AC3E}">
        <p14:creationId xmlns:p14="http://schemas.microsoft.com/office/powerpoint/2010/main" val="3922848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2CA55-46D4-EF4F-929E-A368EB47CB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800020-57A0-6A4D-948B-503A47A23F4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90B4A7-C73F-C340-ACDD-6A0E5851B0AF}"/>
              </a:ext>
            </a:extLst>
          </p:cNvPr>
          <p:cNvSpPr>
            <a:spLocks noGrp="1"/>
          </p:cNvSpPr>
          <p:nvPr>
            <p:ph type="dt" sz="half" idx="10"/>
          </p:nvPr>
        </p:nvSpPr>
        <p:spPr/>
        <p:txBody>
          <a:bodyPr/>
          <a:lstStyle/>
          <a:p>
            <a:fld id="{096589D1-B3B7-F442-9E99-F4F6B5241AC6}" type="datetimeFigureOut">
              <a:rPr lang="en-US" smtClean="0"/>
              <a:pPr/>
              <a:t>3/5/2025</a:t>
            </a:fld>
            <a:endParaRPr lang="en-US" dirty="0"/>
          </a:p>
        </p:txBody>
      </p:sp>
      <p:sp>
        <p:nvSpPr>
          <p:cNvPr id="5" name="Footer Placeholder 4">
            <a:extLst>
              <a:ext uri="{FF2B5EF4-FFF2-40B4-BE49-F238E27FC236}">
                <a16:creationId xmlns:a16="http://schemas.microsoft.com/office/drawing/2014/main" id="{285D668C-E46F-0E4B-A1A4-B797AB7302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1493AC-32A4-5B4A-9A2E-1911119186D5}"/>
              </a:ext>
            </a:extLst>
          </p:cNvPr>
          <p:cNvSpPr>
            <a:spLocks noGrp="1"/>
          </p:cNvSpPr>
          <p:nvPr>
            <p:ph type="sldNum" sz="quarter" idx="12"/>
          </p:nvPr>
        </p:nvSpPr>
        <p:spPr/>
        <p:txBody>
          <a:bodyPr/>
          <a:lstStyle/>
          <a:p>
            <a:fld id="{8A067F5B-9BBD-D047-B984-5EC26791574F}" type="slidenum">
              <a:rPr lang="en-US" smtClean="0"/>
              <a:pPr/>
              <a:t>‹#›</a:t>
            </a:fld>
            <a:endParaRPr lang="en-US" dirty="0"/>
          </a:p>
        </p:txBody>
      </p:sp>
    </p:spTree>
    <p:extLst>
      <p:ext uri="{BB962C8B-B14F-4D97-AF65-F5344CB8AC3E}">
        <p14:creationId xmlns:p14="http://schemas.microsoft.com/office/powerpoint/2010/main" val="2081477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E3C0F0-FBE9-D840-A48F-FE897FB1AD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A83A6D-8907-9845-ACAD-7FAF5D3D70B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BF4DD-D7C5-944C-93FA-F4AF781A4BCF}"/>
              </a:ext>
            </a:extLst>
          </p:cNvPr>
          <p:cNvSpPr>
            <a:spLocks noGrp="1"/>
          </p:cNvSpPr>
          <p:nvPr>
            <p:ph type="dt" sz="half" idx="10"/>
          </p:nvPr>
        </p:nvSpPr>
        <p:spPr/>
        <p:txBody>
          <a:bodyPr/>
          <a:lstStyle/>
          <a:p>
            <a:fld id="{096589D1-B3B7-F442-9E99-F4F6B5241AC6}" type="datetimeFigureOut">
              <a:rPr lang="en-US" smtClean="0"/>
              <a:pPr/>
              <a:t>3/5/2025</a:t>
            </a:fld>
            <a:endParaRPr lang="en-US" dirty="0"/>
          </a:p>
        </p:txBody>
      </p:sp>
      <p:sp>
        <p:nvSpPr>
          <p:cNvPr id="5" name="Footer Placeholder 4">
            <a:extLst>
              <a:ext uri="{FF2B5EF4-FFF2-40B4-BE49-F238E27FC236}">
                <a16:creationId xmlns:a16="http://schemas.microsoft.com/office/drawing/2014/main" id="{6555F5A7-D91A-1941-A93E-8067B6CC5F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1510B8-02D9-BD42-8543-9BF65D825A16}"/>
              </a:ext>
            </a:extLst>
          </p:cNvPr>
          <p:cNvSpPr>
            <a:spLocks noGrp="1"/>
          </p:cNvSpPr>
          <p:nvPr>
            <p:ph type="sldNum" sz="quarter" idx="12"/>
          </p:nvPr>
        </p:nvSpPr>
        <p:spPr/>
        <p:txBody>
          <a:bodyPr/>
          <a:lstStyle/>
          <a:p>
            <a:fld id="{8A067F5B-9BBD-D047-B984-5EC26791574F}" type="slidenum">
              <a:rPr lang="en-US" smtClean="0"/>
              <a:pPr/>
              <a:t>‹#›</a:t>
            </a:fld>
            <a:endParaRPr lang="en-US" dirty="0"/>
          </a:p>
        </p:txBody>
      </p:sp>
    </p:spTree>
    <p:extLst>
      <p:ext uri="{BB962C8B-B14F-4D97-AF65-F5344CB8AC3E}">
        <p14:creationId xmlns:p14="http://schemas.microsoft.com/office/powerpoint/2010/main" val="140278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A8D0-F6E4-1C4D-94BC-A0FF81DC0D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B445E8-DC35-9240-ACD0-6BECE11A19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7C922B-FE65-B346-B41E-EFD1ADD56C5E}"/>
              </a:ext>
            </a:extLst>
          </p:cNvPr>
          <p:cNvSpPr>
            <a:spLocks noGrp="1"/>
          </p:cNvSpPr>
          <p:nvPr>
            <p:ph type="dt" sz="half" idx="10"/>
          </p:nvPr>
        </p:nvSpPr>
        <p:spPr/>
        <p:txBody>
          <a:bodyPr/>
          <a:lstStyle/>
          <a:p>
            <a:fld id="{096589D1-B3B7-F442-9E99-F4F6B5241AC6}" type="datetimeFigureOut">
              <a:rPr lang="en-US" smtClean="0"/>
              <a:pPr/>
              <a:t>3/5/2025</a:t>
            </a:fld>
            <a:endParaRPr lang="en-US" dirty="0"/>
          </a:p>
        </p:txBody>
      </p:sp>
      <p:sp>
        <p:nvSpPr>
          <p:cNvPr id="5" name="Footer Placeholder 4">
            <a:extLst>
              <a:ext uri="{FF2B5EF4-FFF2-40B4-BE49-F238E27FC236}">
                <a16:creationId xmlns:a16="http://schemas.microsoft.com/office/drawing/2014/main" id="{6398EF40-0585-3741-9283-0FCD0E8485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2CDBCD-CCFC-414F-B404-AAE7FBAF4B3F}"/>
              </a:ext>
            </a:extLst>
          </p:cNvPr>
          <p:cNvSpPr>
            <a:spLocks noGrp="1"/>
          </p:cNvSpPr>
          <p:nvPr>
            <p:ph type="sldNum" sz="quarter" idx="12"/>
          </p:nvPr>
        </p:nvSpPr>
        <p:spPr/>
        <p:txBody>
          <a:bodyPr/>
          <a:lstStyle/>
          <a:p>
            <a:fld id="{8A067F5B-9BBD-D047-B984-5EC26791574F}" type="slidenum">
              <a:rPr lang="en-US" smtClean="0"/>
              <a:pPr/>
              <a:t>‹#›</a:t>
            </a:fld>
            <a:endParaRPr lang="en-US" dirty="0"/>
          </a:p>
        </p:txBody>
      </p:sp>
    </p:spTree>
    <p:extLst>
      <p:ext uri="{BB962C8B-B14F-4D97-AF65-F5344CB8AC3E}">
        <p14:creationId xmlns:p14="http://schemas.microsoft.com/office/powerpoint/2010/main" val="3766301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2FC7A-1D4D-5046-A4E8-5A68713CA6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B507EE-2894-5741-B1A9-63E89EBC22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1CA4BE-F9A2-044E-89B1-A5D41592BBF7}"/>
              </a:ext>
            </a:extLst>
          </p:cNvPr>
          <p:cNvSpPr>
            <a:spLocks noGrp="1"/>
          </p:cNvSpPr>
          <p:nvPr>
            <p:ph type="dt" sz="half" idx="10"/>
          </p:nvPr>
        </p:nvSpPr>
        <p:spPr/>
        <p:txBody>
          <a:bodyPr/>
          <a:lstStyle/>
          <a:p>
            <a:fld id="{096589D1-B3B7-F442-9E99-F4F6B5241AC6}" type="datetimeFigureOut">
              <a:rPr lang="en-US" smtClean="0"/>
              <a:pPr/>
              <a:t>3/5/2025</a:t>
            </a:fld>
            <a:endParaRPr lang="en-US" dirty="0"/>
          </a:p>
        </p:txBody>
      </p:sp>
      <p:sp>
        <p:nvSpPr>
          <p:cNvPr id="5" name="Footer Placeholder 4">
            <a:extLst>
              <a:ext uri="{FF2B5EF4-FFF2-40B4-BE49-F238E27FC236}">
                <a16:creationId xmlns:a16="http://schemas.microsoft.com/office/drawing/2014/main" id="{90410DB6-9699-5041-BB75-05CBCDB015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491ADC-93FE-ED41-9154-5451847DD758}"/>
              </a:ext>
            </a:extLst>
          </p:cNvPr>
          <p:cNvSpPr>
            <a:spLocks noGrp="1"/>
          </p:cNvSpPr>
          <p:nvPr>
            <p:ph type="sldNum" sz="quarter" idx="12"/>
          </p:nvPr>
        </p:nvSpPr>
        <p:spPr/>
        <p:txBody>
          <a:bodyPr/>
          <a:lstStyle/>
          <a:p>
            <a:fld id="{8A067F5B-9BBD-D047-B984-5EC26791574F}" type="slidenum">
              <a:rPr lang="en-US" smtClean="0"/>
              <a:pPr/>
              <a:t>‹#›</a:t>
            </a:fld>
            <a:endParaRPr lang="en-US" dirty="0"/>
          </a:p>
        </p:txBody>
      </p:sp>
    </p:spTree>
    <p:extLst>
      <p:ext uri="{BB962C8B-B14F-4D97-AF65-F5344CB8AC3E}">
        <p14:creationId xmlns:p14="http://schemas.microsoft.com/office/powerpoint/2010/main" val="3272322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5DF18-B6C8-1942-A32D-4CB5FFB4E5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1A8922-27EC-8D4E-8C1A-336B629EA4E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0B9D65-BA14-7D47-AA79-45812C2C7D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BC00A1-E786-464F-9D12-036CF32EBFD0}"/>
              </a:ext>
            </a:extLst>
          </p:cNvPr>
          <p:cNvSpPr>
            <a:spLocks noGrp="1"/>
          </p:cNvSpPr>
          <p:nvPr>
            <p:ph type="dt" sz="half" idx="10"/>
          </p:nvPr>
        </p:nvSpPr>
        <p:spPr/>
        <p:txBody>
          <a:bodyPr/>
          <a:lstStyle/>
          <a:p>
            <a:fld id="{096589D1-B3B7-F442-9E99-F4F6B5241AC6}" type="datetimeFigureOut">
              <a:rPr lang="en-US" smtClean="0"/>
              <a:pPr/>
              <a:t>3/5/2025</a:t>
            </a:fld>
            <a:endParaRPr lang="en-US" dirty="0"/>
          </a:p>
        </p:txBody>
      </p:sp>
      <p:sp>
        <p:nvSpPr>
          <p:cNvPr id="6" name="Footer Placeholder 5">
            <a:extLst>
              <a:ext uri="{FF2B5EF4-FFF2-40B4-BE49-F238E27FC236}">
                <a16:creationId xmlns:a16="http://schemas.microsoft.com/office/drawing/2014/main" id="{39E9CF5A-CEED-854C-9B3C-174F6ED97D1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3609A0-2120-2149-BCA9-7BBD98FAE52D}"/>
              </a:ext>
            </a:extLst>
          </p:cNvPr>
          <p:cNvSpPr>
            <a:spLocks noGrp="1"/>
          </p:cNvSpPr>
          <p:nvPr>
            <p:ph type="sldNum" sz="quarter" idx="12"/>
          </p:nvPr>
        </p:nvSpPr>
        <p:spPr/>
        <p:txBody>
          <a:bodyPr/>
          <a:lstStyle/>
          <a:p>
            <a:fld id="{8A067F5B-9BBD-D047-B984-5EC26791574F}" type="slidenum">
              <a:rPr lang="en-US" smtClean="0"/>
              <a:pPr/>
              <a:t>‹#›</a:t>
            </a:fld>
            <a:endParaRPr lang="en-US" dirty="0"/>
          </a:p>
        </p:txBody>
      </p:sp>
    </p:spTree>
    <p:extLst>
      <p:ext uri="{BB962C8B-B14F-4D97-AF65-F5344CB8AC3E}">
        <p14:creationId xmlns:p14="http://schemas.microsoft.com/office/powerpoint/2010/main" val="4107347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9500-9B2D-1546-943A-03A6960569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8ECF3B-C2C2-F940-9BD8-FFB676DC4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31E4F82-0267-194C-8DA0-F42EF3475EE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717168-E288-214F-AFFE-688EC1079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D9923C9-4326-E145-BF50-0651401CBE8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B297D9-AB0B-C048-B54B-837B9E03B23E}"/>
              </a:ext>
            </a:extLst>
          </p:cNvPr>
          <p:cNvSpPr>
            <a:spLocks noGrp="1"/>
          </p:cNvSpPr>
          <p:nvPr>
            <p:ph type="dt" sz="half" idx="10"/>
          </p:nvPr>
        </p:nvSpPr>
        <p:spPr/>
        <p:txBody>
          <a:bodyPr/>
          <a:lstStyle/>
          <a:p>
            <a:fld id="{096589D1-B3B7-F442-9E99-F4F6B5241AC6}" type="datetimeFigureOut">
              <a:rPr lang="en-US" smtClean="0"/>
              <a:pPr/>
              <a:t>3/5/2025</a:t>
            </a:fld>
            <a:endParaRPr lang="en-US" dirty="0"/>
          </a:p>
        </p:txBody>
      </p:sp>
      <p:sp>
        <p:nvSpPr>
          <p:cNvPr id="8" name="Footer Placeholder 7">
            <a:extLst>
              <a:ext uri="{FF2B5EF4-FFF2-40B4-BE49-F238E27FC236}">
                <a16:creationId xmlns:a16="http://schemas.microsoft.com/office/drawing/2014/main" id="{BA1C66E8-497E-9648-BEB7-59960BE185E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CBE2DE1-6D8B-D34E-B930-E83950BE511D}"/>
              </a:ext>
            </a:extLst>
          </p:cNvPr>
          <p:cNvSpPr>
            <a:spLocks noGrp="1"/>
          </p:cNvSpPr>
          <p:nvPr>
            <p:ph type="sldNum" sz="quarter" idx="12"/>
          </p:nvPr>
        </p:nvSpPr>
        <p:spPr/>
        <p:txBody>
          <a:bodyPr/>
          <a:lstStyle/>
          <a:p>
            <a:fld id="{8A067F5B-9BBD-D047-B984-5EC26791574F}" type="slidenum">
              <a:rPr lang="en-US" smtClean="0"/>
              <a:pPr/>
              <a:t>‹#›</a:t>
            </a:fld>
            <a:endParaRPr lang="en-US" dirty="0"/>
          </a:p>
        </p:txBody>
      </p:sp>
    </p:spTree>
    <p:extLst>
      <p:ext uri="{BB962C8B-B14F-4D97-AF65-F5344CB8AC3E}">
        <p14:creationId xmlns:p14="http://schemas.microsoft.com/office/powerpoint/2010/main" val="3360113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0F63-1DDE-FE4F-9CB6-753699D023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F995AE-63AA-794C-84DD-274E71DBDFB3}"/>
              </a:ext>
            </a:extLst>
          </p:cNvPr>
          <p:cNvSpPr>
            <a:spLocks noGrp="1"/>
          </p:cNvSpPr>
          <p:nvPr>
            <p:ph type="dt" sz="half" idx="10"/>
          </p:nvPr>
        </p:nvSpPr>
        <p:spPr/>
        <p:txBody>
          <a:bodyPr/>
          <a:lstStyle/>
          <a:p>
            <a:fld id="{096589D1-B3B7-F442-9E99-F4F6B5241AC6}" type="datetimeFigureOut">
              <a:rPr lang="en-US" smtClean="0"/>
              <a:pPr/>
              <a:t>3/5/2025</a:t>
            </a:fld>
            <a:endParaRPr lang="en-US" dirty="0"/>
          </a:p>
        </p:txBody>
      </p:sp>
      <p:sp>
        <p:nvSpPr>
          <p:cNvPr id="4" name="Footer Placeholder 3">
            <a:extLst>
              <a:ext uri="{FF2B5EF4-FFF2-40B4-BE49-F238E27FC236}">
                <a16:creationId xmlns:a16="http://schemas.microsoft.com/office/drawing/2014/main" id="{47CCFC95-B6DE-0141-AE47-C16C61E5A98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494478F-7A50-F047-9D61-06B46D36FC90}"/>
              </a:ext>
            </a:extLst>
          </p:cNvPr>
          <p:cNvSpPr>
            <a:spLocks noGrp="1"/>
          </p:cNvSpPr>
          <p:nvPr>
            <p:ph type="sldNum" sz="quarter" idx="12"/>
          </p:nvPr>
        </p:nvSpPr>
        <p:spPr/>
        <p:txBody>
          <a:bodyPr/>
          <a:lstStyle/>
          <a:p>
            <a:fld id="{8A067F5B-9BBD-D047-B984-5EC26791574F}" type="slidenum">
              <a:rPr lang="en-US" smtClean="0"/>
              <a:pPr/>
              <a:t>‹#›</a:t>
            </a:fld>
            <a:endParaRPr lang="en-US" dirty="0"/>
          </a:p>
        </p:txBody>
      </p:sp>
    </p:spTree>
    <p:extLst>
      <p:ext uri="{BB962C8B-B14F-4D97-AF65-F5344CB8AC3E}">
        <p14:creationId xmlns:p14="http://schemas.microsoft.com/office/powerpoint/2010/main" val="4235573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9AAB37-D136-9941-B679-C79A51CBAD3B}"/>
              </a:ext>
            </a:extLst>
          </p:cNvPr>
          <p:cNvSpPr>
            <a:spLocks noGrp="1"/>
          </p:cNvSpPr>
          <p:nvPr>
            <p:ph type="dt" sz="half" idx="10"/>
          </p:nvPr>
        </p:nvSpPr>
        <p:spPr/>
        <p:txBody>
          <a:bodyPr/>
          <a:lstStyle/>
          <a:p>
            <a:fld id="{096589D1-B3B7-F442-9E99-F4F6B5241AC6}" type="datetimeFigureOut">
              <a:rPr lang="en-US" smtClean="0"/>
              <a:pPr/>
              <a:t>3/5/2025</a:t>
            </a:fld>
            <a:endParaRPr lang="en-US" dirty="0"/>
          </a:p>
        </p:txBody>
      </p:sp>
      <p:sp>
        <p:nvSpPr>
          <p:cNvPr id="3" name="Footer Placeholder 2">
            <a:extLst>
              <a:ext uri="{FF2B5EF4-FFF2-40B4-BE49-F238E27FC236}">
                <a16:creationId xmlns:a16="http://schemas.microsoft.com/office/drawing/2014/main" id="{608A046F-E552-1A47-94C8-549B8D02767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7370357-49E0-ED4A-BDE6-FD7F5B5D842A}"/>
              </a:ext>
            </a:extLst>
          </p:cNvPr>
          <p:cNvSpPr>
            <a:spLocks noGrp="1"/>
          </p:cNvSpPr>
          <p:nvPr>
            <p:ph type="sldNum" sz="quarter" idx="12"/>
          </p:nvPr>
        </p:nvSpPr>
        <p:spPr/>
        <p:txBody>
          <a:bodyPr/>
          <a:lstStyle/>
          <a:p>
            <a:fld id="{8A067F5B-9BBD-D047-B984-5EC26791574F}" type="slidenum">
              <a:rPr lang="en-US" smtClean="0"/>
              <a:pPr/>
              <a:t>‹#›</a:t>
            </a:fld>
            <a:endParaRPr lang="en-US" dirty="0"/>
          </a:p>
        </p:txBody>
      </p:sp>
    </p:spTree>
    <p:extLst>
      <p:ext uri="{BB962C8B-B14F-4D97-AF65-F5344CB8AC3E}">
        <p14:creationId xmlns:p14="http://schemas.microsoft.com/office/powerpoint/2010/main" val="116289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F96B-E90E-3D49-B7A7-F9B17AC458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BD3294-86B0-2540-8885-57F20F18A4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EC4F2B-B10F-DF4C-BC01-C68148833D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0BE7D4-C5E3-0E49-B0E2-4E96A40BC69D}"/>
              </a:ext>
            </a:extLst>
          </p:cNvPr>
          <p:cNvSpPr>
            <a:spLocks noGrp="1"/>
          </p:cNvSpPr>
          <p:nvPr>
            <p:ph type="dt" sz="half" idx="10"/>
          </p:nvPr>
        </p:nvSpPr>
        <p:spPr/>
        <p:txBody>
          <a:bodyPr/>
          <a:lstStyle/>
          <a:p>
            <a:fld id="{096589D1-B3B7-F442-9E99-F4F6B5241AC6}" type="datetimeFigureOut">
              <a:rPr lang="en-US" smtClean="0"/>
              <a:pPr/>
              <a:t>3/5/2025</a:t>
            </a:fld>
            <a:endParaRPr lang="en-US" dirty="0"/>
          </a:p>
        </p:txBody>
      </p:sp>
      <p:sp>
        <p:nvSpPr>
          <p:cNvPr id="6" name="Footer Placeholder 5">
            <a:extLst>
              <a:ext uri="{FF2B5EF4-FFF2-40B4-BE49-F238E27FC236}">
                <a16:creationId xmlns:a16="http://schemas.microsoft.com/office/drawing/2014/main" id="{6E510C44-5B57-7D4D-8746-92ABBEE83B9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E84C749-B582-8243-982F-EB4D6FEF1BFA}"/>
              </a:ext>
            </a:extLst>
          </p:cNvPr>
          <p:cNvSpPr>
            <a:spLocks noGrp="1"/>
          </p:cNvSpPr>
          <p:nvPr>
            <p:ph type="sldNum" sz="quarter" idx="12"/>
          </p:nvPr>
        </p:nvSpPr>
        <p:spPr/>
        <p:txBody>
          <a:bodyPr/>
          <a:lstStyle/>
          <a:p>
            <a:fld id="{8A067F5B-9BBD-D047-B984-5EC26791574F}" type="slidenum">
              <a:rPr lang="en-US" smtClean="0"/>
              <a:pPr/>
              <a:t>‹#›</a:t>
            </a:fld>
            <a:endParaRPr lang="en-US" dirty="0"/>
          </a:p>
        </p:txBody>
      </p:sp>
    </p:spTree>
    <p:extLst>
      <p:ext uri="{BB962C8B-B14F-4D97-AF65-F5344CB8AC3E}">
        <p14:creationId xmlns:p14="http://schemas.microsoft.com/office/powerpoint/2010/main" val="2197357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4746F-58CD-2F48-8C86-145923674A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C4A543-08BA-F045-83E2-1E25A6815F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FD59ACB-E9CF-E546-AA40-82257A137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7622AF-637A-BC4B-A80D-0F7DDAC25D72}"/>
              </a:ext>
            </a:extLst>
          </p:cNvPr>
          <p:cNvSpPr>
            <a:spLocks noGrp="1"/>
          </p:cNvSpPr>
          <p:nvPr>
            <p:ph type="dt" sz="half" idx="10"/>
          </p:nvPr>
        </p:nvSpPr>
        <p:spPr/>
        <p:txBody>
          <a:bodyPr/>
          <a:lstStyle/>
          <a:p>
            <a:fld id="{096589D1-B3B7-F442-9E99-F4F6B5241AC6}" type="datetimeFigureOut">
              <a:rPr lang="en-US" smtClean="0"/>
              <a:pPr/>
              <a:t>3/5/2025</a:t>
            </a:fld>
            <a:endParaRPr lang="en-US" dirty="0"/>
          </a:p>
        </p:txBody>
      </p:sp>
      <p:sp>
        <p:nvSpPr>
          <p:cNvPr id="6" name="Footer Placeholder 5">
            <a:extLst>
              <a:ext uri="{FF2B5EF4-FFF2-40B4-BE49-F238E27FC236}">
                <a16:creationId xmlns:a16="http://schemas.microsoft.com/office/drawing/2014/main" id="{75FAB586-C6A4-9C45-8338-84536C064D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C96E31D-DAAF-2B46-8BBD-ABA06696255F}"/>
              </a:ext>
            </a:extLst>
          </p:cNvPr>
          <p:cNvSpPr>
            <a:spLocks noGrp="1"/>
          </p:cNvSpPr>
          <p:nvPr>
            <p:ph type="sldNum" sz="quarter" idx="12"/>
          </p:nvPr>
        </p:nvSpPr>
        <p:spPr/>
        <p:txBody>
          <a:bodyPr/>
          <a:lstStyle/>
          <a:p>
            <a:fld id="{8A067F5B-9BBD-D047-B984-5EC26791574F}" type="slidenum">
              <a:rPr lang="en-US" smtClean="0"/>
              <a:pPr/>
              <a:t>‹#›</a:t>
            </a:fld>
            <a:endParaRPr lang="en-US" dirty="0"/>
          </a:p>
        </p:txBody>
      </p:sp>
    </p:spTree>
    <p:extLst>
      <p:ext uri="{BB962C8B-B14F-4D97-AF65-F5344CB8AC3E}">
        <p14:creationId xmlns:p14="http://schemas.microsoft.com/office/powerpoint/2010/main" val="649963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98410F-1E86-204B-8D63-E8BAB84862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57077A-5D8D-BD4A-AC59-8E622F5834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08F2B-62F4-1C43-B9DF-B4F8E7EE0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589D1-B3B7-F442-9E99-F4F6B5241AC6}" type="datetimeFigureOut">
              <a:rPr lang="en-US" smtClean="0"/>
              <a:pPr/>
              <a:t>3/5/2025</a:t>
            </a:fld>
            <a:endParaRPr lang="en-US" dirty="0"/>
          </a:p>
        </p:txBody>
      </p:sp>
      <p:sp>
        <p:nvSpPr>
          <p:cNvPr id="5" name="Footer Placeholder 4">
            <a:extLst>
              <a:ext uri="{FF2B5EF4-FFF2-40B4-BE49-F238E27FC236}">
                <a16:creationId xmlns:a16="http://schemas.microsoft.com/office/drawing/2014/main" id="{85AF0BE1-37AF-1848-9FE5-4F7913FEF8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47A97D5-72D8-EF48-8359-F3DD590138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67F5B-9BBD-D047-B984-5EC26791574F}" type="slidenum">
              <a:rPr lang="en-US" smtClean="0"/>
              <a:pPr/>
              <a:t>‹#›</a:t>
            </a:fld>
            <a:endParaRPr lang="en-US" dirty="0"/>
          </a:p>
        </p:txBody>
      </p:sp>
    </p:spTree>
    <p:extLst>
      <p:ext uri="{BB962C8B-B14F-4D97-AF65-F5344CB8AC3E}">
        <p14:creationId xmlns:p14="http://schemas.microsoft.com/office/powerpoint/2010/main" val="2009846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35.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4.png"/><Relationship Id="rId2" Type="http://schemas.openxmlformats.org/officeDocument/2006/relationships/image" Target="../media/image20.png"/><Relationship Id="rId16"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2.png"/><Relationship Id="rId10" Type="http://schemas.openxmlformats.org/officeDocument/2006/relationships/image" Target="../media/image28.png"/><Relationship Id="rId19" Type="http://schemas.openxmlformats.org/officeDocument/2006/relationships/image" Target="../media/image36.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2.emf"/><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gif"/><Relationship Id="rId3" Type="http://schemas.openxmlformats.org/officeDocument/2006/relationships/image" Target="../media/image42.png"/><Relationship Id="rId21" Type="http://schemas.openxmlformats.org/officeDocument/2006/relationships/image" Target="../media/image60.jp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jpg"/><Relationship Id="rId2" Type="http://schemas.openxmlformats.org/officeDocument/2006/relationships/notesSlide" Target="../notesSlides/notesSlide1.xml"/><Relationship Id="rId16" Type="http://schemas.openxmlformats.org/officeDocument/2006/relationships/image" Target="../media/image55.png"/><Relationship Id="rId20" Type="http://schemas.openxmlformats.org/officeDocument/2006/relationships/image" Target="../media/image59.svg"/><Relationship Id="rId29"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svg"/><Relationship Id="rId23" Type="http://schemas.openxmlformats.org/officeDocument/2006/relationships/image" Target="../media/image62.png"/><Relationship Id="rId28" Type="http://schemas.openxmlformats.org/officeDocument/2006/relationships/image" Target="../media/image67.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png"/><Relationship Id="rId30"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mailto:visas@easytovisa.com" TargetMode="External"/><Relationship Id="rId7" Type="http://schemas.openxmlformats.org/officeDocument/2006/relationships/image" Target="../media/image72.sv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2.emf"/><Relationship Id="rId4" Type="http://schemas.openxmlformats.org/officeDocument/2006/relationships/hyperlink" Target="about:blank" TargetMode="External"/><Relationship Id="rId9" Type="http://schemas.openxmlformats.org/officeDocument/2006/relationships/image" Target="../media/image74.sv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lack and white photo of a city&#10;&#10;Description automatically generated">
            <a:extLst>
              <a:ext uri="{FF2B5EF4-FFF2-40B4-BE49-F238E27FC236}">
                <a16:creationId xmlns:a16="http://schemas.microsoft.com/office/drawing/2014/main" id="{DA51D979-5C98-D349-A2AE-2A7D547B39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0655455"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p:spPr>
      </p:pic>
      <p:sp>
        <p:nvSpPr>
          <p:cNvPr id="13" name="Hexagon 12">
            <a:extLst>
              <a:ext uri="{FF2B5EF4-FFF2-40B4-BE49-F238E27FC236}">
                <a16:creationId xmlns:a16="http://schemas.microsoft.com/office/drawing/2014/main" id="{9CD59738-AF9D-9949-81D6-4B9955BF2039}"/>
              </a:ext>
            </a:extLst>
          </p:cNvPr>
          <p:cNvSpPr/>
          <p:nvPr/>
        </p:nvSpPr>
        <p:spPr>
          <a:xfrm>
            <a:off x="5818394" y="-553533"/>
            <a:ext cx="5954100" cy="5220887"/>
          </a:xfrm>
          <a:prstGeom prst="hexagon">
            <a:avLst>
              <a:gd name="adj" fmla="val 31963"/>
              <a:gd name="vf" fmla="val 11547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1EEF7469-4038-4E4B-A5C1-231A2352E095}"/>
              </a:ext>
            </a:extLst>
          </p:cNvPr>
          <p:cNvPicPr>
            <a:picLocks noChangeAspect="1"/>
          </p:cNvPicPr>
          <p:nvPr/>
        </p:nvPicPr>
        <p:blipFill>
          <a:blip r:embed="rId3"/>
          <a:stretch>
            <a:fillRect/>
          </a:stretch>
        </p:blipFill>
        <p:spPr>
          <a:xfrm>
            <a:off x="6609449" y="2451827"/>
            <a:ext cx="5314183" cy="977168"/>
          </a:xfrm>
          <a:prstGeom prst="rect">
            <a:avLst/>
          </a:prstGeom>
        </p:spPr>
      </p:pic>
      <p:sp>
        <p:nvSpPr>
          <p:cNvPr id="10" name="TextBox 9">
            <a:extLst>
              <a:ext uri="{FF2B5EF4-FFF2-40B4-BE49-F238E27FC236}">
                <a16:creationId xmlns:a16="http://schemas.microsoft.com/office/drawing/2014/main" id="{049474FD-73BF-DE48-8CD7-43E7BA764D8C}"/>
              </a:ext>
            </a:extLst>
          </p:cNvPr>
          <p:cNvSpPr txBox="1"/>
          <p:nvPr/>
        </p:nvSpPr>
        <p:spPr>
          <a:xfrm>
            <a:off x="6962146" y="3428995"/>
            <a:ext cx="4961486" cy="461665"/>
          </a:xfrm>
          <a:prstGeom prst="rect">
            <a:avLst/>
          </a:prstGeom>
          <a:noFill/>
        </p:spPr>
        <p:txBody>
          <a:bodyPr wrap="none" rtlCol="0">
            <a:spAutoFit/>
          </a:bodyPr>
          <a:lstStyle/>
          <a:p>
            <a:r>
              <a:rPr lang="en-US" sz="2400" dirty="0">
                <a:solidFill>
                  <a:srgbClr val="64244A"/>
                </a:solidFill>
              </a:rPr>
              <a:t>Fast and Secure Route to all Your Visas</a:t>
            </a:r>
          </a:p>
        </p:txBody>
      </p:sp>
    </p:spTree>
    <p:extLst>
      <p:ext uri="{BB962C8B-B14F-4D97-AF65-F5344CB8AC3E}">
        <p14:creationId xmlns:p14="http://schemas.microsoft.com/office/powerpoint/2010/main" val="1627038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close up of a piece of paper&#10;&#10;Description automatically generated">
            <a:extLst>
              <a:ext uri="{FF2B5EF4-FFF2-40B4-BE49-F238E27FC236}">
                <a16:creationId xmlns:a16="http://schemas.microsoft.com/office/drawing/2014/main" id="{18640E2D-7AE2-2D49-BDAA-71333AB02BB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1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cxnSp>
        <p:nvCxnSpPr>
          <p:cNvPr id="17" name="Straight Connector 1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8F4A427-3FB4-8847-9C3D-8C8AA005CA1D}"/>
              </a:ext>
            </a:extLst>
          </p:cNvPr>
          <p:cNvSpPr txBox="1"/>
          <p:nvPr/>
        </p:nvSpPr>
        <p:spPr>
          <a:xfrm>
            <a:off x="525516" y="3417573"/>
            <a:ext cx="5141859" cy="261983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dirty="0">
                <a:cs typeface="Aharoni" panose="020F0502020204030204" pitchFamily="34" charset="0"/>
              </a:rPr>
              <a:t>Our travel visa experts and immigration consultants will guide your employees and co-workers through complete visa application process.</a:t>
            </a:r>
          </a:p>
        </p:txBody>
      </p:sp>
      <p:pic>
        <p:nvPicPr>
          <p:cNvPr id="19" name="Picture 18">
            <a:extLst>
              <a:ext uri="{FF2B5EF4-FFF2-40B4-BE49-F238E27FC236}">
                <a16:creationId xmlns:a16="http://schemas.microsoft.com/office/drawing/2014/main" id="{44B000F0-A044-944F-B282-D0A9AF930F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561" y="6539748"/>
            <a:ext cx="993389" cy="182664"/>
          </a:xfrm>
          <a:prstGeom prst="rect">
            <a:avLst/>
          </a:prstGeom>
        </p:spPr>
      </p:pic>
    </p:spTree>
    <p:extLst>
      <p:ext uri="{BB962C8B-B14F-4D97-AF65-F5344CB8AC3E}">
        <p14:creationId xmlns:p14="http://schemas.microsoft.com/office/powerpoint/2010/main" val="1697612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descr="A view of a rocky mountain&#10;&#10;Description automatically generated">
            <a:extLst>
              <a:ext uri="{FF2B5EF4-FFF2-40B4-BE49-F238E27FC236}">
                <a16:creationId xmlns:a16="http://schemas.microsoft.com/office/drawing/2014/main" id="{C9CE3E2A-2377-C44E-9576-BF463485ADAA}"/>
              </a:ext>
            </a:extLst>
          </p:cNvPr>
          <p:cNvPicPr>
            <a:picLocks noChangeAspect="1"/>
          </p:cNvPicPr>
          <p:nvPr/>
        </p:nvPicPr>
        <p:blipFill rotWithShape="1">
          <a:blip r:embed="rId2">
            <a:duotone>
              <a:prstClr val="black"/>
              <a:schemeClr val="tx2">
                <a:tint val="45000"/>
                <a:satMod val="400000"/>
              </a:schemeClr>
            </a:duotone>
            <a:alphaModFix amt="35000"/>
          </a:blip>
          <a:srcRect l="2294" r="1679" b="1"/>
          <a:stretch/>
        </p:blipFill>
        <p:spPr>
          <a:xfrm>
            <a:off x="-7" y="-6"/>
            <a:ext cx="12192000" cy="6855958"/>
          </a:xfrm>
          <a:prstGeom prst="rect">
            <a:avLst/>
          </a:prstGeom>
        </p:spPr>
      </p:pic>
      <p:sp>
        <p:nvSpPr>
          <p:cNvPr id="44" name="Freeform: Shape 43">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Shape 45">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Oval 47">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16302" y="2496668"/>
            <a:ext cx="3163824" cy="3163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descr="A train is parked on the side of a building&#10;&#10;Description automatically generated">
            <a:extLst>
              <a:ext uri="{FF2B5EF4-FFF2-40B4-BE49-F238E27FC236}">
                <a16:creationId xmlns:a16="http://schemas.microsoft.com/office/drawing/2014/main" id="{44B4A6F6-9ADE-FF44-A6D0-4CCDB196185E}"/>
              </a:ext>
            </a:extLst>
          </p:cNvPr>
          <p:cNvPicPr>
            <a:picLocks noChangeAspect="1"/>
          </p:cNvPicPr>
          <p:nvPr/>
        </p:nvPicPr>
        <p:blipFill rotWithShape="1">
          <a:blip r:embed="rId3"/>
          <a:srcRect r="33252" b="3"/>
          <a:stretch/>
        </p:blipFill>
        <p:spPr>
          <a:xfrm>
            <a:off x="3580894" y="2661260"/>
            <a:ext cx="2834640" cy="283464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20" name="Picture 19" descr="A tall glass building&#10;&#10;Description automatically generated">
            <a:extLst>
              <a:ext uri="{FF2B5EF4-FFF2-40B4-BE49-F238E27FC236}">
                <a16:creationId xmlns:a16="http://schemas.microsoft.com/office/drawing/2014/main" id="{E0E5339C-CD3D-C445-A461-5081619F50F1}"/>
              </a:ext>
            </a:extLst>
          </p:cNvPr>
          <p:cNvPicPr>
            <a:picLocks noChangeAspect="1"/>
          </p:cNvPicPr>
          <p:nvPr/>
        </p:nvPicPr>
        <p:blipFill rotWithShape="1">
          <a:blip r:embed="rId4"/>
          <a:srcRect l="1547" r="20165" b="-3"/>
          <a:stretch/>
        </p:blipFill>
        <p:spPr>
          <a:xfrm>
            <a:off x="20" y="10"/>
            <a:ext cx="3967953" cy="338327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24" name="Picture 23" descr="A clock tower in front of a building&#10;&#10;Description automatically generated">
            <a:extLst>
              <a:ext uri="{FF2B5EF4-FFF2-40B4-BE49-F238E27FC236}">
                <a16:creationId xmlns:a16="http://schemas.microsoft.com/office/drawing/2014/main" id="{7BB78269-AD8D-014D-B908-9BAB255DDDC3}"/>
              </a:ext>
            </a:extLst>
          </p:cNvPr>
          <p:cNvPicPr>
            <a:picLocks noChangeAspect="1"/>
          </p:cNvPicPr>
          <p:nvPr/>
        </p:nvPicPr>
        <p:blipFill rotWithShape="1">
          <a:blip r:embed="rId5"/>
          <a:srcRect l="7856" r="18268"/>
          <a:stretch/>
        </p:blipFill>
        <p:spPr>
          <a:xfrm>
            <a:off x="4828"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9" name="TextBox 38">
            <a:extLst>
              <a:ext uri="{FF2B5EF4-FFF2-40B4-BE49-F238E27FC236}">
                <a16:creationId xmlns:a16="http://schemas.microsoft.com/office/drawing/2014/main" id="{9CB8E165-EEEC-B443-B5D8-01D6FD08C49F}"/>
              </a:ext>
            </a:extLst>
          </p:cNvPr>
          <p:cNvSpPr txBox="1"/>
          <p:nvPr/>
        </p:nvSpPr>
        <p:spPr>
          <a:xfrm>
            <a:off x="7263997" y="1608393"/>
            <a:ext cx="4433197" cy="3887507"/>
          </a:xfrm>
          <a:prstGeom prst="rect">
            <a:avLst/>
          </a:prstGeom>
        </p:spPr>
        <p:txBody>
          <a:bodyPr vert="horz" lIns="91440" tIns="45720" rIns="91440" bIns="45720" rtlCol="0" anchor="t">
            <a:noAutofit/>
          </a:bodyPr>
          <a:lstStyle>
            <a:defPPr>
              <a:defRPr lang="en-US"/>
            </a:defPPr>
            <a:lvl1pPr algn="ctr">
              <a:lnSpc>
                <a:spcPct val="90000"/>
              </a:lnSpc>
              <a:spcBef>
                <a:spcPct val="0"/>
              </a:spcBef>
              <a:spcAft>
                <a:spcPts val="600"/>
              </a:spcAft>
              <a:defRPr sz="3600">
                <a:solidFill>
                  <a:schemeClr val="tx1">
                    <a:lumMod val="85000"/>
                    <a:lumOff val="15000"/>
                  </a:schemeClr>
                </a:solidFill>
                <a:latin typeface="Montserrat Alternates" panose="02000505000000020004" pitchFamily="2" charset="77"/>
                <a:ea typeface="+mj-ea"/>
                <a:cs typeface="+mj-cs"/>
              </a:defRPr>
            </a:lvl1pPr>
          </a:lstStyle>
          <a:p>
            <a:pPr algn="l"/>
            <a:r>
              <a:rPr lang="en-US" sz="2200" dirty="0">
                <a:solidFill>
                  <a:schemeClr val="tx1"/>
                </a:solidFill>
                <a:latin typeface="+mn-lt"/>
                <a:ea typeface="+mn-ea"/>
                <a:cs typeface="+mn-cs"/>
              </a:rPr>
              <a:t>Whether our clients need to bring, post or relocate work force…</a:t>
            </a:r>
          </a:p>
          <a:p>
            <a:pPr algn="l"/>
            <a:endParaRPr lang="en-US" sz="2200" dirty="0">
              <a:solidFill>
                <a:schemeClr val="tx1"/>
              </a:solidFill>
              <a:latin typeface="+mn-lt"/>
              <a:ea typeface="+mn-ea"/>
              <a:cs typeface="+mn-cs"/>
            </a:endParaRPr>
          </a:p>
          <a:p>
            <a:pPr algn="l"/>
            <a:r>
              <a:rPr lang="en-US" sz="2200" dirty="0">
                <a:solidFill>
                  <a:schemeClr val="tx1"/>
                </a:solidFill>
                <a:latin typeface="+mn-lt"/>
                <a:ea typeface="+mn-ea"/>
                <a:cs typeface="+mn-cs"/>
              </a:rPr>
              <a:t>…we can provide you a full inbound immigration service package to help companies grow and their employees and their families to come, stay and work in Serbia, Macedonia, Montenegro, Croatia, Russia, Poland, Czech Republic and Hungary…</a:t>
            </a:r>
          </a:p>
          <a:p>
            <a:pPr algn="l"/>
            <a:endParaRPr lang="en-US" sz="2200" dirty="0">
              <a:solidFill>
                <a:schemeClr val="tx1"/>
              </a:solidFill>
              <a:latin typeface="+mn-lt"/>
              <a:ea typeface="+mn-ea"/>
              <a:cs typeface="+mn-cs"/>
            </a:endParaRPr>
          </a:p>
        </p:txBody>
      </p:sp>
    </p:spTree>
    <p:extLst>
      <p:ext uri="{BB962C8B-B14F-4D97-AF65-F5344CB8AC3E}">
        <p14:creationId xmlns:p14="http://schemas.microsoft.com/office/powerpoint/2010/main" val="114508924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ounded Rectangle 126">
            <a:extLst>
              <a:ext uri="{FF2B5EF4-FFF2-40B4-BE49-F238E27FC236}">
                <a16:creationId xmlns:a16="http://schemas.microsoft.com/office/drawing/2014/main" id="{2AE6DEBC-0576-E84B-AA31-97B0B1BC13E0}"/>
              </a:ext>
            </a:extLst>
          </p:cNvPr>
          <p:cNvSpPr/>
          <p:nvPr/>
        </p:nvSpPr>
        <p:spPr>
          <a:xfrm>
            <a:off x="3125992" y="2034432"/>
            <a:ext cx="9051531" cy="4506068"/>
          </a:xfrm>
          <a:prstGeom prst="roundRect">
            <a:avLst>
              <a:gd name="adj" fmla="val 4350"/>
            </a:avLst>
          </a:prstGeom>
          <a:solidFill>
            <a:schemeClr val="accent6">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ounded Rectangle 125">
            <a:extLst>
              <a:ext uri="{FF2B5EF4-FFF2-40B4-BE49-F238E27FC236}">
                <a16:creationId xmlns:a16="http://schemas.microsoft.com/office/drawing/2014/main" id="{50118D37-3084-3843-95C2-4696DA643F1D}"/>
              </a:ext>
            </a:extLst>
          </p:cNvPr>
          <p:cNvSpPr/>
          <p:nvPr/>
        </p:nvSpPr>
        <p:spPr>
          <a:xfrm>
            <a:off x="14477" y="2034432"/>
            <a:ext cx="2180083" cy="4506068"/>
          </a:xfrm>
          <a:prstGeom prst="roundRect">
            <a:avLst/>
          </a:prstGeom>
          <a:solidFill>
            <a:srgbClr val="C0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Building">
            <a:extLst>
              <a:ext uri="{FF2B5EF4-FFF2-40B4-BE49-F238E27FC236}">
                <a16:creationId xmlns:a16="http://schemas.microsoft.com/office/drawing/2014/main" id="{D184658F-9D16-AF4B-BCEC-DADE37C8D4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64796" y="0"/>
            <a:ext cx="1518920" cy="1518920"/>
          </a:xfrm>
          <a:prstGeom prst="rect">
            <a:avLst/>
          </a:prstGeom>
        </p:spPr>
      </p:pic>
      <p:pic>
        <p:nvPicPr>
          <p:cNvPr id="9" name="Graphic 8" descr="Man">
            <a:extLst>
              <a:ext uri="{FF2B5EF4-FFF2-40B4-BE49-F238E27FC236}">
                <a16:creationId xmlns:a16="http://schemas.microsoft.com/office/drawing/2014/main" id="{E12CD771-6EA6-7047-9911-C633106931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94560" y="3503692"/>
            <a:ext cx="914400" cy="914400"/>
          </a:xfrm>
          <a:prstGeom prst="rect">
            <a:avLst/>
          </a:prstGeom>
        </p:spPr>
      </p:pic>
      <p:pic>
        <p:nvPicPr>
          <p:cNvPr id="13" name="Graphic 12" descr="Bank">
            <a:extLst>
              <a:ext uri="{FF2B5EF4-FFF2-40B4-BE49-F238E27FC236}">
                <a16:creationId xmlns:a16="http://schemas.microsoft.com/office/drawing/2014/main" id="{3189078F-6430-A34E-A4C4-49805D1146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94560" y="5417006"/>
            <a:ext cx="914400" cy="914400"/>
          </a:xfrm>
          <a:prstGeom prst="rect">
            <a:avLst/>
          </a:prstGeom>
        </p:spPr>
      </p:pic>
      <p:pic>
        <p:nvPicPr>
          <p:cNvPr id="17" name="Graphic 16" descr="Safe">
            <a:extLst>
              <a:ext uri="{FF2B5EF4-FFF2-40B4-BE49-F238E27FC236}">
                <a16:creationId xmlns:a16="http://schemas.microsoft.com/office/drawing/2014/main" id="{BE0894F8-3039-8147-8F11-16311E700B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7800" y="4663589"/>
            <a:ext cx="914400" cy="914400"/>
          </a:xfrm>
          <a:prstGeom prst="rect">
            <a:avLst/>
          </a:prstGeom>
        </p:spPr>
      </p:pic>
      <p:grpSp>
        <p:nvGrpSpPr>
          <p:cNvPr id="25" name="Group 24">
            <a:extLst>
              <a:ext uri="{FF2B5EF4-FFF2-40B4-BE49-F238E27FC236}">
                <a16:creationId xmlns:a16="http://schemas.microsoft.com/office/drawing/2014/main" id="{BAE271E6-4D22-8041-A31D-E47B93011289}"/>
              </a:ext>
            </a:extLst>
          </p:cNvPr>
          <p:cNvGrpSpPr/>
          <p:nvPr/>
        </p:nvGrpSpPr>
        <p:grpSpPr>
          <a:xfrm>
            <a:off x="2194560" y="2057400"/>
            <a:ext cx="914400" cy="914400"/>
            <a:chOff x="2481580" y="2763520"/>
            <a:chExt cx="914400" cy="914400"/>
          </a:xfrm>
        </p:grpSpPr>
        <p:pic>
          <p:nvPicPr>
            <p:cNvPr id="11" name="Graphic 10" descr="User">
              <a:extLst>
                <a:ext uri="{FF2B5EF4-FFF2-40B4-BE49-F238E27FC236}">
                  <a16:creationId xmlns:a16="http://schemas.microsoft.com/office/drawing/2014/main" id="{7D1461D1-79F5-5B48-80B4-B03D78CFC6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81580" y="2763520"/>
              <a:ext cx="914400" cy="914400"/>
            </a:xfrm>
            <a:prstGeom prst="rect">
              <a:avLst/>
            </a:prstGeom>
          </p:spPr>
        </p:pic>
        <p:sp>
          <p:nvSpPr>
            <p:cNvPr id="21" name="TextBox 20">
              <a:extLst>
                <a:ext uri="{FF2B5EF4-FFF2-40B4-BE49-F238E27FC236}">
                  <a16:creationId xmlns:a16="http://schemas.microsoft.com/office/drawing/2014/main" id="{3856F9D4-679C-D64D-9758-3A5F55EEF265}"/>
                </a:ext>
              </a:extLst>
            </p:cNvPr>
            <p:cNvSpPr txBox="1"/>
            <p:nvPr/>
          </p:nvSpPr>
          <p:spPr>
            <a:xfrm>
              <a:off x="2723817" y="3220720"/>
              <a:ext cx="429926" cy="338554"/>
            </a:xfrm>
            <a:prstGeom prst="rect">
              <a:avLst/>
            </a:prstGeom>
            <a:noFill/>
          </p:spPr>
          <p:txBody>
            <a:bodyPr wrap="none" rtlCol="0">
              <a:spAutoFit/>
            </a:bodyPr>
            <a:lstStyle/>
            <a:p>
              <a:r>
                <a:rPr lang="en-US" sz="1600" b="1" dirty="0">
                  <a:solidFill>
                    <a:schemeClr val="bg1"/>
                  </a:solidFill>
                </a:rPr>
                <a:t>HR</a:t>
              </a:r>
            </a:p>
          </p:txBody>
        </p:sp>
      </p:grpSp>
      <p:pic>
        <p:nvPicPr>
          <p:cNvPr id="23" name="Graphic 22" descr="Home">
            <a:extLst>
              <a:ext uri="{FF2B5EF4-FFF2-40B4-BE49-F238E27FC236}">
                <a16:creationId xmlns:a16="http://schemas.microsoft.com/office/drawing/2014/main" id="{325C26DB-D3FF-6341-B3D1-0D11ACE7FE5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3453" y="2295128"/>
            <a:ext cx="914400" cy="914400"/>
          </a:xfrm>
          <a:prstGeom prst="rect">
            <a:avLst/>
          </a:prstGeom>
        </p:spPr>
      </p:pic>
      <p:pic>
        <p:nvPicPr>
          <p:cNvPr id="26" name="Picture 25">
            <a:extLst>
              <a:ext uri="{FF2B5EF4-FFF2-40B4-BE49-F238E27FC236}">
                <a16:creationId xmlns:a16="http://schemas.microsoft.com/office/drawing/2014/main" id="{3C6CBF4E-27B9-1B45-AE23-701C5E03B2A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423697" y="4202787"/>
            <a:ext cx="1574726" cy="289560"/>
          </a:xfrm>
          <a:prstGeom prst="rect">
            <a:avLst/>
          </a:prstGeom>
        </p:spPr>
      </p:pic>
      <p:sp>
        <p:nvSpPr>
          <p:cNvPr id="27" name="TextBox 26">
            <a:extLst>
              <a:ext uri="{FF2B5EF4-FFF2-40B4-BE49-F238E27FC236}">
                <a16:creationId xmlns:a16="http://schemas.microsoft.com/office/drawing/2014/main" id="{7FB7EC53-1DAB-F54C-B3BE-9188AA49605B}"/>
              </a:ext>
            </a:extLst>
          </p:cNvPr>
          <p:cNvSpPr txBox="1"/>
          <p:nvPr/>
        </p:nvSpPr>
        <p:spPr>
          <a:xfrm>
            <a:off x="2117543" y="1410454"/>
            <a:ext cx="1068434" cy="369332"/>
          </a:xfrm>
          <a:prstGeom prst="rect">
            <a:avLst/>
          </a:prstGeom>
          <a:noFill/>
        </p:spPr>
        <p:txBody>
          <a:bodyPr wrap="none" rtlCol="0">
            <a:spAutoFit/>
          </a:bodyPr>
          <a:lstStyle/>
          <a:p>
            <a:r>
              <a:rPr lang="en-US" dirty="0"/>
              <a:t>Company</a:t>
            </a:r>
          </a:p>
        </p:txBody>
      </p:sp>
      <p:sp>
        <p:nvSpPr>
          <p:cNvPr id="28" name="TextBox 27">
            <a:extLst>
              <a:ext uri="{FF2B5EF4-FFF2-40B4-BE49-F238E27FC236}">
                <a16:creationId xmlns:a16="http://schemas.microsoft.com/office/drawing/2014/main" id="{AD7D8011-0C3F-7E44-9221-B3D0F1CA4B49}"/>
              </a:ext>
            </a:extLst>
          </p:cNvPr>
          <p:cNvSpPr txBox="1"/>
          <p:nvPr/>
        </p:nvSpPr>
        <p:spPr>
          <a:xfrm>
            <a:off x="4396155" y="4433927"/>
            <a:ext cx="1954381" cy="646331"/>
          </a:xfrm>
          <a:prstGeom prst="rect">
            <a:avLst/>
          </a:prstGeom>
          <a:noFill/>
        </p:spPr>
        <p:txBody>
          <a:bodyPr wrap="none" rtlCol="0">
            <a:spAutoFit/>
          </a:bodyPr>
          <a:lstStyle/>
          <a:p>
            <a:pPr algn="ctr"/>
            <a:r>
              <a:rPr lang="en-US" dirty="0"/>
              <a:t>Online submission </a:t>
            </a:r>
          </a:p>
          <a:p>
            <a:pPr algn="ctr"/>
            <a:r>
              <a:rPr lang="en-US" dirty="0"/>
              <a:t>platform</a:t>
            </a:r>
          </a:p>
        </p:txBody>
      </p:sp>
      <p:sp>
        <p:nvSpPr>
          <p:cNvPr id="29" name="TextBox 28">
            <a:extLst>
              <a:ext uri="{FF2B5EF4-FFF2-40B4-BE49-F238E27FC236}">
                <a16:creationId xmlns:a16="http://schemas.microsoft.com/office/drawing/2014/main" id="{36E2261C-4AA8-7847-9321-B73ECFB240AB}"/>
              </a:ext>
            </a:extLst>
          </p:cNvPr>
          <p:cNvSpPr txBox="1"/>
          <p:nvPr/>
        </p:nvSpPr>
        <p:spPr>
          <a:xfrm>
            <a:off x="14477" y="3059668"/>
            <a:ext cx="1467261" cy="369332"/>
          </a:xfrm>
          <a:prstGeom prst="rect">
            <a:avLst/>
          </a:prstGeom>
          <a:noFill/>
        </p:spPr>
        <p:txBody>
          <a:bodyPr wrap="none" rtlCol="0">
            <a:spAutoFit/>
          </a:bodyPr>
          <a:lstStyle/>
          <a:p>
            <a:r>
              <a:rPr lang="en-US" dirty="0"/>
              <a:t>Travel Agency</a:t>
            </a:r>
          </a:p>
        </p:txBody>
      </p:sp>
      <p:sp>
        <p:nvSpPr>
          <p:cNvPr id="30" name="TextBox 29">
            <a:extLst>
              <a:ext uri="{FF2B5EF4-FFF2-40B4-BE49-F238E27FC236}">
                <a16:creationId xmlns:a16="http://schemas.microsoft.com/office/drawing/2014/main" id="{69840D7D-C3E8-B541-8AC6-13A023914E36}"/>
              </a:ext>
            </a:extLst>
          </p:cNvPr>
          <p:cNvSpPr txBox="1"/>
          <p:nvPr/>
        </p:nvSpPr>
        <p:spPr>
          <a:xfrm>
            <a:off x="311834" y="5455450"/>
            <a:ext cx="646331" cy="369332"/>
          </a:xfrm>
          <a:prstGeom prst="rect">
            <a:avLst/>
          </a:prstGeom>
          <a:noFill/>
        </p:spPr>
        <p:txBody>
          <a:bodyPr wrap="none" rtlCol="0">
            <a:spAutoFit/>
          </a:bodyPr>
          <a:lstStyle/>
          <a:p>
            <a:r>
              <a:rPr lang="en-US" dirty="0"/>
              <a:t>Bank</a:t>
            </a:r>
          </a:p>
        </p:txBody>
      </p:sp>
      <p:sp>
        <p:nvSpPr>
          <p:cNvPr id="31" name="TextBox 30">
            <a:extLst>
              <a:ext uri="{FF2B5EF4-FFF2-40B4-BE49-F238E27FC236}">
                <a16:creationId xmlns:a16="http://schemas.microsoft.com/office/drawing/2014/main" id="{D64BA2D2-9196-834C-824D-9FACED637272}"/>
              </a:ext>
            </a:extLst>
          </p:cNvPr>
          <p:cNvSpPr txBox="1"/>
          <p:nvPr/>
        </p:nvSpPr>
        <p:spPr>
          <a:xfrm>
            <a:off x="1560211" y="6228933"/>
            <a:ext cx="2183097" cy="646331"/>
          </a:xfrm>
          <a:prstGeom prst="rect">
            <a:avLst/>
          </a:prstGeom>
          <a:noFill/>
        </p:spPr>
        <p:txBody>
          <a:bodyPr wrap="none" rtlCol="0">
            <a:spAutoFit/>
          </a:bodyPr>
          <a:lstStyle/>
          <a:p>
            <a:pPr algn="ctr"/>
            <a:r>
              <a:rPr lang="en-US" dirty="0"/>
              <a:t>Embassy/</a:t>
            </a:r>
          </a:p>
          <a:p>
            <a:pPr algn="ctr"/>
            <a:r>
              <a:rPr lang="en-US" dirty="0"/>
              <a:t>Consular department</a:t>
            </a:r>
          </a:p>
        </p:txBody>
      </p:sp>
      <p:cxnSp>
        <p:nvCxnSpPr>
          <p:cNvPr id="38" name="Straight Arrow Connector 37">
            <a:extLst>
              <a:ext uri="{FF2B5EF4-FFF2-40B4-BE49-F238E27FC236}">
                <a16:creationId xmlns:a16="http://schemas.microsoft.com/office/drawing/2014/main" id="{972EEA8B-F204-C848-BA2E-75CAF3FE545A}"/>
              </a:ext>
            </a:extLst>
          </p:cNvPr>
          <p:cNvCxnSpPr>
            <a:stCxn id="27" idx="2"/>
            <a:endCxn id="11" idx="0"/>
          </p:cNvCxnSpPr>
          <p:nvPr/>
        </p:nvCxnSpPr>
        <p:spPr>
          <a:xfrm>
            <a:off x="2651760" y="1779786"/>
            <a:ext cx="0" cy="277614"/>
          </a:xfrm>
          <a:prstGeom prst="straightConnector1">
            <a:avLst/>
          </a:prstGeom>
          <a:ln w="15875">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B0EBB68-767E-3143-B930-9B6F27C8F9F4}"/>
              </a:ext>
            </a:extLst>
          </p:cNvPr>
          <p:cNvCxnSpPr>
            <a:cxnSpLocks/>
          </p:cNvCxnSpPr>
          <p:nvPr/>
        </p:nvCxnSpPr>
        <p:spPr>
          <a:xfrm>
            <a:off x="2697937" y="2943582"/>
            <a:ext cx="0" cy="531892"/>
          </a:xfrm>
          <a:prstGeom prst="straightConnector1">
            <a:avLst/>
          </a:prstGeom>
          <a:ln w="15875">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27D91F7-1CF3-EA43-A3CB-FF1F20B868D8}"/>
              </a:ext>
            </a:extLst>
          </p:cNvPr>
          <p:cNvCxnSpPr>
            <a:cxnSpLocks/>
          </p:cNvCxnSpPr>
          <p:nvPr/>
        </p:nvCxnSpPr>
        <p:spPr>
          <a:xfrm rot="10800000">
            <a:off x="769039" y="3442310"/>
            <a:ext cx="1517877" cy="354726"/>
          </a:xfrm>
          <a:prstGeom prst="bentConnector3">
            <a:avLst>
              <a:gd name="adj1" fmla="val 99735"/>
            </a:avLst>
          </a:prstGeom>
          <a:ln w="15875">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B2CF639-06E9-3441-8C86-FD44FA751480}"/>
              </a:ext>
            </a:extLst>
          </p:cNvPr>
          <p:cNvCxnSpPr>
            <a:cxnSpLocks/>
            <a:endCxn id="13" idx="0"/>
          </p:cNvCxnSpPr>
          <p:nvPr/>
        </p:nvCxnSpPr>
        <p:spPr>
          <a:xfrm>
            <a:off x="2651760" y="4757092"/>
            <a:ext cx="0" cy="659914"/>
          </a:xfrm>
          <a:prstGeom prst="straightConnector1">
            <a:avLst/>
          </a:prstGeom>
          <a:ln w="15875">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82AC2ED-D969-2C40-B4B0-797D81BE19DB}"/>
              </a:ext>
            </a:extLst>
          </p:cNvPr>
          <p:cNvCxnSpPr>
            <a:cxnSpLocks/>
          </p:cNvCxnSpPr>
          <p:nvPr/>
        </p:nvCxnSpPr>
        <p:spPr>
          <a:xfrm rot="10800000" flipV="1">
            <a:off x="644012" y="4266288"/>
            <a:ext cx="1792785" cy="368036"/>
          </a:xfrm>
          <a:prstGeom prst="bentConnector2">
            <a:avLst/>
          </a:prstGeom>
          <a:ln w="15875">
            <a:headEnd type="triangle" w="lg" len="lg"/>
            <a:tailEnd type="none" w="lg" len="lg"/>
          </a:ln>
        </p:spPr>
        <p:style>
          <a:lnRef idx="1">
            <a:schemeClr val="accent1"/>
          </a:lnRef>
          <a:fillRef idx="0">
            <a:schemeClr val="accent1"/>
          </a:fillRef>
          <a:effectRef idx="0">
            <a:schemeClr val="accent1"/>
          </a:effectRef>
          <a:fontRef idx="minor">
            <a:schemeClr val="tx1"/>
          </a:fontRef>
        </p:style>
      </p:cxnSp>
      <p:pic>
        <p:nvPicPr>
          <p:cNvPr id="62" name="Graphic 61" descr="Run">
            <a:extLst>
              <a:ext uri="{FF2B5EF4-FFF2-40B4-BE49-F238E27FC236}">
                <a16:creationId xmlns:a16="http://schemas.microsoft.com/office/drawing/2014/main" id="{5DA8D39D-BD34-3943-A746-A24641932B64}"/>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276960" y="3464728"/>
            <a:ext cx="339447" cy="339447"/>
          </a:xfrm>
          <a:prstGeom prst="rect">
            <a:avLst/>
          </a:prstGeom>
        </p:spPr>
      </p:pic>
      <p:pic>
        <p:nvPicPr>
          <p:cNvPr id="63" name="Graphic 62" descr="Run">
            <a:extLst>
              <a:ext uri="{FF2B5EF4-FFF2-40B4-BE49-F238E27FC236}">
                <a16:creationId xmlns:a16="http://schemas.microsoft.com/office/drawing/2014/main" id="{1EBEB3EF-FAD4-D04C-A653-11400ECF138E}"/>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2226799" y="4870360"/>
            <a:ext cx="339447" cy="339447"/>
          </a:xfrm>
          <a:prstGeom prst="rect">
            <a:avLst/>
          </a:prstGeom>
        </p:spPr>
      </p:pic>
      <p:pic>
        <p:nvPicPr>
          <p:cNvPr id="64" name="Graphic 63" descr="Run">
            <a:extLst>
              <a:ext uri="{FF2B5EF4-FFF2-40B4-BE49-F238E27FC236}">
                <a16:creationId xmlns:a16="http://schemas.microsoft.com/office/drawing/2014/main" id="{A54C7BB1-DB43-7D4F-86D1-90EC8950A238}"/>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09587" y="4339368"/>
            <a:ext cx="339447" cy="339447"/>
          </a:xfrm>
          <a:prstGeom prst="rect">
            <a:avLst/>
          </a:prstGeom>
        </p:spPr>
      </p:pic>
      <p:cxnSp>
        <p:nvCxnSpPr>
          <p:cNvPr id="67" name="Straight Arrow Connector 42">
            <a:extLst>
              <a:ext uri="{FF2B5EF4-FFF2-40B4-BE49-F238E27FC236}">
                <a16:creationId xmlns:a16="http://schemas.microsoft.com/office/drawing/2014/main" id="{30641A29-ED23-C04B-B2C0-EC51E1889C41}"/>
              </a:ext>
            </a:extLst>
          </p:cNvPr>
          <p:cNvCxnSpPr>
            <a:cxnSpLocks/>
          </p:cNvCxnSpPr>
          <p:nvPr/>
        </p:nvCxnSpPr>
        <p:spPr>
          <a:xfrm flipV="1">
            <a:off x="566411" y="4182417"/>
            <a:ext cx="1720505" cy="516900"/>
          </a:xfrm>
          <a:prstGeom prst="bentConnector3">
            <a:avLst>
              <a:gd name="adj1" fmla="val -57"/>
            </a:avLst>
          </a:prstGeom>
          <a:ln w="15875">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72" name="Straight Arrow Connector 50">
            <a:extLst>
              <a:ext uri="{FF2B5EF4-FFF2-40B4-BE49-F238E27FC236}">
                <a16:creationId xmlns:a16="http://schemas.microsoft.com/office/drawing/2014/main" id="{06FBF2E7-65B2-344A-B64A-10876FAE0CA3}"/>
              </a:ext>
            </a:extLst>
          </p:cNvPr>
          <p:cNvCxnSpPr>
            <a:cxnSpLocks/>
          </p:cNvCxnSpPr>
          <p:nvPr/>
        </p:nvCxnSpPr>
        <p:spPr>
          <a:xfrm>
            <a:off x="626800" y="3498542"/>
            <a:ext cx="1630274" cy="408901"/>
          </a:xfrm>
          <a:prstGeom prst="bentConnector3">
            <a:avLst>
              <a:gd name="adj1" fmla="val 433"/>
            </a:avLst>
          </a:prstGeom>
          <a:ln w="15875">
            <a:tailEnd type="triangle" w="lg" len="lg"/>
          </a:ln>
        </p:spPr>
        <p:style>
          <a:lnRef idx="1">
            <a:schemeClr val="accent1"/>
          </a:lnRef>
          <a:fillRef idx="0">
            <a:schemeClr val="accent1"/>
          </a:fillRef>
          <a:effectRef idx="0">
            <a:schemeClr val="accent1"/>
          </a:effectRef>
          <a:fontRef idx="minor">
            <a:schemeClr val="tx1"/>
          </a:fontRef>
        </p:style>
      </p:cxnSp>
      <p:pic>
        <p:nvPicPr>
          <p:cNvPr id="76" name="Graphic 75" descr="Run">
            <a:extLst>
              <a:ext uri="{FF2B5EF4-FFF2-40B4-BE49-F238E27FC236}">
                <a16:creationId xmlns:a16="http://schemas.microsoft.com/office/drawing/2014/main" id="{521B137A-D17F-554B-821C-17DB7294C2E6}"/>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170662" y="4340039"/>
            <a:ext cx="320038" cy="339447"/>
          </a:xfrm>
          <a:prstGeom prst="rect">
            <a:avLst/>
          </a:prstGeom>
        </p:spPr>
      </p:pic>
      <p:pic>
        <p:nvPicPr>
          <p:cNvPr id="78" name="Graphic 77" descr="Run">
            <a:extLst>
              <a:ext uri="{FF2B5EF4-FFF2-40B4-BE49-F238E27FC236}">
                <a16:creationId xmlns:a16="http://schemas.microsoft.com/office/drawing/2014/main" id="{26EEDAC6-B761-E941-BA44-75D0EECB5945}"/>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1342674" y="3451966"/>
            <a:ext cx="320038" cy="339447"/>
          </a:xfrm>
          <a:prstGeom prst="rect">
            <a:avLst/>
          </a:prstGeom>
        </p:spPr>
      </p:pic>
      <p:cxnSp>
        <p:nvCxnSpPr>
          <p:cNvPr id="81" name="Straight Arrow Connector 80">
            <a:extLst>
              <a:ext uri="{FF2B5EF4-FFF2-40B4-BE49-F238E27FC236}">
                <a16:creationId xmlns:a16="http://schemas.microsoft.com/office/drawing/2014/main" id="{DF09C45A-AD63-B140-BEA4-AFE594B8A6FA}"/>
              </a:ext>
            </a:extLst>
          </p:cNvPr>
          <p:cNvCxnSpPr>
            <a:cxnSpLocks/>
            <a:endCxn id="9" idx="3"/>
          </p:cNvCxnSpPr>
          <p:nvPr/>
        </p:nvCxnSpPr>
        <p:spPr>
          <a:xfrm flipH="1" flipV="1">
            <a:off x="3108960" y="3960892"/>
            <a:ext cx="1824547" cy="9822"/>
          </a:xfrm>
          <a:prstGeom prst="straightConnector1">
            <a:avLst/>
          </a:prstGeom>
          <a:ln w="15875">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5C9844E8-3E41-F242-9E9F-BF96D847896E}"/>
              </a:ext>
            </a:extLst>
          </p:cNvPr>
          <p:cNvCxnSpPr>
            <a:cxnSpLocks/>
          </p:cNvCxnSpPr>
          <p:nvPr/>
        </p:nvCxnSpPr>
        <p:spPr>
          <a:xfrm flipV="1">
            <a:off x="2555697" y="2943582"/>
            <a:ext cx="0" cy="485418"/>
          </a:xfrm>
          <a:prstGeom prst="straightConnector1">
            <a:avLst/>
          </a:prstGeom>
          <a:ln w="15875">
            <a:tailEnd type="triangle" w="lg" len="lg"/>
          </a:ln>
        </p:spPr>
        <p:style>
          <a:lnRef idx="1">
            <a:schemeClr val="accent1"/>
          </a:lnRef>
          <a:fillRef idx="0">
            <a:schemeClr val="accent1"/>
          </a:fillRef>
          <a:effectRef idx="0">
            <a:schemeClr val="accent1"/>
          </a:effectRef>
          <a:fontRef idx="minor">
            <a:schemeClr val="tx1"/>
          </a:fontRef>
        </p:style>
      </p:cxnSp>
      <p:pic>
        <p:nvPicPr>
          <p:cNvPr id="89" name="Graphic 88" descr="Cloud Computing">
            <a:extLst>
              <a:ext uri="{FF2B5EF4-FFF2-40B4-BE49-F238E27FC236}">
                <a16:creationId xmlns:a16="http://schemas.microsoft.com/office/drawing/2014/main" id="{277E1D6E-4FD5-CC4C-BC02-51A8F7D42D1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33507" y="3351888"/>
            <a:ext cx="914400" cy="914400"/>
          </a:xfrm>
          <a:prstGeom prst="rect">
            <a:avLst/>
          </a:prstGeom>
        </p:spPr>
      </p:pic>
      <p:cxnSp>
        <p:nvCxnSpPr>
          <p:cNvPr id="95" name="Straight Connector 94">
            <a:extLst>
              <a:ext uri="{FF2B5EF4-FFF2-40B4-BE49-F238E27FC236}">
                <a16:creationId xmlns:a16="http://schemas.microsoft.com/office/drawing/2014/main" id="{F5CF5C0C-4AA1-1549-83E7-DD80B31823EC}"/>
              </a:ext>
            </a:extLst>
          </p:cNvPr>
          <p:cNvCxnSpPr>
            <a:cxnSpLocks/>
            <a:stCxn id="89" idx="0"/>
            <a:endCxn id="11" idx="3"/>
          </p:cNvCxnSpPr>
          <p:nvPr/>
        </p:nvCxnSpPr>
        <p:spPr>
          <a:xfrm rot="16200000" flipV="1">
            <a:off x="3831190" y="1792370"/>
            <a:ext cx="837288" cy="2281747"/>
          </a:xfrm>
          <a:prstGeom prst="bentConnector2">
            <a:avLst/>
          </a:prstGeom>
          <a:ln w="15875">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86305B9-AC23-F645-B6E0-47785599591D}"/>
              </a:ext>
            </a:extLst>
          </p:cNvPr>
          <p:cNvCxnSpPr>
            <a:cxnSpLocks/>
            <a:stCxn id="28" idx="2"/>
            <a:endCxn id="13" idx="3"/>
          </p:cNvCxnSpPr>
          <p:nvPr/>
        </p:nvCxnSpPr>
        <p:spPr>
          <a:xfrm rot="5400000">
            <a:off x="3844179" y="4345039"/>
            <a:ext cx="793948" cy="2264386"/>
          </a:xfrm>
          <a:prstGeom prst="bentConnector2">
            <a:avLst/>
          </a:prstGeom>
          <a:ln w="15875">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0C3F2379-B89F-E34F-B569-9C8A8C6EF035}"/>
              </a:ext>
            </a:extLst>
          </p:cNvPr>
          <p:cNvSpPr/>
          <p:nvPr/>
        </p:nvSpPr>
        <p:spPr>
          <a:xfrm>
            <a:off x="6249917" y="2346907"/>
            <a:ext cx="6096000" cy="3477875"/>
          </a:xfrm>
          <a:prstGeom prst="rect">
            <a:avLst/>
          </a:prstGeom>
        </p:spPr>
        <p:txBody>
          <a:bodyPr>
            <a:spAutoFit/>
          </a:bodyPr>
          <a:lstStyle/>
          <a:p>
            <a:pPr marL="285750" indent="-285750" algn="just">
              <a:buFont typeface="System Font Regular"/>
              <a:buChar char="→"/>
            </a:pPr>
            <a:r>
              <a:rPr lang="en-US" sz="2000" dirty="0"/>
              <a:t>Online Immigration Consulting (Skype, Viber)</a:t>
            </a:r>
          </a:p>
          <a:p>
            <a:pPr marL="285750" indent="-285750" algn="just">
              <a:buFont typeface="System Font Regular"/>
              <a:buChar char="→"/>
            </a:pPr>
            <a:r>
              <a:rPr lang="en-US" sz="2000" dirty="0"/>
              <a:t>On-demand mobile visa service</a:t>
            </a:r>
          </a:p>
          <a:p>
            <a:pPr marL="285750" indent="-285750" algn="just">
              <a:buFont typeface="System Font Regular"/>
              <a:buChar char="→"/>
            </a:pPr>
            <a:r>
              <a:rPr lang="en-US" sz="2000" dirty="0"/>
              <a:t>In person submission on applicant’s behalf</a:t>
            </a:r>
          </a:p>
          <a:p>
            <a:pPr marL="285750" indent="-285750" algn="just">
              <a:buFont typeface="System Font Regular"/>
              <a:buChar char="→"/>
            </a:pPr>
            <a:r>
              <a:rPr lang="en-US" sz="2000" dirty="0"/>
              <a:t>Online Visa Application Form Filling</a:t>
            </a:r>
          </a:p>
          <a:p>
            <a:pPr marL="285750" indent="-285750" algn="just">
              <a:buFont typeface="System Font Regular"/>
              <a:buChar char="→"/>
            </a:pPr>
            <a:r>
              <a:rPr lang="en-US" sz="2000" dirty="0"/>
              <a:t>Online Service Payment</a:t>
            </a:r>
          </a:p>
          <a:p>
            <a:pPr marL="285750" indent="-285750" algn="just">
              <a:buFont typeface="System Font Regular"/>
              <a:buChar char="→"/>
            </a:pPr>
            <a:r>
              <a:rPr lang="en-US" sz="2000" dirty="0"/>
              <a:t>Additional Documents Preparation</a:t>
            </a:r>
          </a:p>
          <a:p>
            <a:pPr marL="285750" indent="-285750" algn="just">
              <a:buFont typeface="System Font Regular"/>
              <a:buChar char="→"/>
            </a:pPr>
            <a:r>
              <a:rPr lang="en-US" sz="2000" dirty="0"/>
              <a:t>Certified Translation of Additional Documentation</a:t>
            </a:r>
          </a:p>
          <a:p>
            <a:pPr marL="285750" indent="-285750" algn="just">
              <a:buFont typeface="System Font Regular"/>
              <a:buChar char="→"/>
            </a:pPr>
            <a:r>
              <a:rPr lang="en-US" sz="2000" dirty="0"/>
              <a:t>Appointment Scheduling</a:t>
            </a:r>
          </a:p>
          <a:p>
            <a:pPr marL="285750" indent="-285750" algn="just">
              <a:buFont typeface="System Font Regular"/>
              <a:buChar char="→"/>
            </a:pPr>
            <a:r>
              <a:rPr lang="en-US" sz="2000" dirty="0"/>
              <a:t>Visa Application Tracking</a:t>
            </a:r>
          </a:p>
          <a:p>
            <a:pPr marL="285750" indent="-285750" algn="just">
              <a:buFont typeface="System Font Regular"/>
              <a:buChar char="→"/>
            </a:pPr>
            <a:r>
              <a:rPr lang="en-US" sz="2000" dirty="0"/>
              <a:t>Passport Collection</a:t>
            </a:r>
          </a:p>
          <a:p>
            <a:pPr marL="285750" indent="-285750" algn="just">
              <a:buFont typeface="System Font Regular"/>
              <a:buChar char="→"/>
            </a:pPr>
            <a:r>
              <a:rPr lang="en-US" sz="2000" dirty="0"/>
              <a:t>Passport Delivery Service</a:t>
            </a:r>
          </a:p>
        </p:txBody>
      </p:sp>
      <p:sp>
        <p:nvSpPr>
          <p:cNvPr id="116" name="TextBox 115">
            <a:extLst>
              <a:ext uri="{FF2B5EF4-FFF2-40B4-BE49-F238E27FC236}">
                <a16:creationId xmlns:a16="http://schemas.microsoft.com/office/drawing/2014/main" id="{C0BC711D-8B70-9A4F-AAE2-A185E4ED07A3}"/>
              </a:ext>
            </a:extLst>
          </p:cNvPr>
          <p:cNvSpPr txBox="1"/>
          <p:nvPr/>
        </p:nvSpPr>
        <p:spPr>
          <a:xfrm>
            <a:off x="2113138" y="4364469"/>
            <a:ext cx="1108765" cy="369332"/>
          </a:xfrm>
          <a:prstGeom prst="rect">
            <a:avLst/>
          </a:prstGeom>
          <a:noFill/>
        </p:spPr>
        <p:txBody>
          <a:bodyPr wrap="none" rtlCol="0">
            <a:spAutoFit/>
          </a:bodyPr>
          <a:lstStyle/>
          <a:p>
            <a:r>
              <a:rPr lang="en-US" dirty="0"/>
              <a:t>Employee</a:t>
            </a:r>
          </a:p>
        </p:txBody>
      </p:sp>
      <p:sp>
        <p:nvSpPr>
          <p:cNvPr id="117" name="TextBox 116">
            <a:extLst>
              <a:ext uri="{FF2B5EF4-FFF2-40B4-BE49-F238E27FC236}">
                <a16:creationId xmlns:a16="http://schemas.microsoft.com/office/drawing/2014/main" id="{7CD9DD97-C397-E94D-B1B8-ED1E386DFBA0}"/>
              </a:ext>
            </a:extLst>
          </p:cNvPr>
          <p:cNvSpPr txBox="1"/>
          <p:nvPr/>
        </p:nvSpPr>
        <p:spPr>
          <a:xfrm>
            <a:off x="3242132" y="3609325"/>
            <a:ext cx="1417376" cy="369332"/>
          </a:xfrm>
          <a:prstGeom prst="rect">
            <a:avLst/>
          </a:prstGeom>
          <a:noFill/>
        </p:spPr>
        <p:txBody>
          <a:bodyPr wrap="none" rtlCol="0">
            <a:spAutoFit/>
          </a:bodyPr>
          <a:lstStyle/>
          <a:p>
            <a:pPr algn="ctr"/>
            <a:r>
              <a:rPr lang="en-US" i="1" dirty="0">
                <a:solidFill>
                  <a:srgbClr val="4C7FB4"/>
                </a:solidFill>
              </a:rPr>
              <a:t>e</a:t>
            </a:r>
            <a:r>
              <a:rPr lang="en-US" dirty="0">
                <a:solidFill>
                  <a:srgbClr val="4C7FB4"/>
                </a:solidFill>
              </a:rPr>
              <a:t>-submission</a:t>
            </a:r>
          </a:p>
        </p:txBody>
      </p:sp>
      <p:sp>
        <p:nvSpPr>
          <p:cNvPr id="121" name="Down Arrow 120">
            <a:extLst>
              <a:ext uri="{FF2B5EF4-FFF2-40B4-BE49-F238E27FC236}">
                <a16:creationId xmlns:a16="http://schemas.microsoft.com/office/drawing/2014/main" id="{20B59181-C0DE-FA4F-B32F-F23DA1557597}"/>
              </a:ext>
            </a:extLst>
          </p:cNvPr>
          <p:cNvSpPr/>
          <p:nvPr/>
        </p:nvSpPr>
        <p:spPr>
          <a:xfrm>
            <a:off x="1030378" y="913933"/>
            <a:ext cx="467465" cy="105499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Down Arrow 121">
            <a:extLst>
              <a:ext uri="{FF2B5EF4-FFF2-40B4-BE49-F238E27FC236}">
                <a16:creationId xmlns:a16="http://schemas.microsoft.com/office/drawing/2014/main" id="{34CEF360-1718-1147-9927-22CA364C3F27}"/>
              </a:ext>
            </a:extLst>
          </p:cNvPr>
          <p:cNvSpPr/>
          <p:nvPr/>
        </p:nvSpPr>
        <p:spPr>
          <a:xfrm>
            <a:off x="4719173" y="863469"/>
            <a:ext cx="467465" cy="105499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extBox 122">
            <a:extLst>
              <a:ext uri="{FF2B5EF4-FFF2-40B4-BE49-F238E27FC236}">
                <a16:creationId xmlns:a16="http://schemas.microsoft.com/office/drawing/2014/main" id="{069B6BFC-3709-294F-8AAA-6D51E583E865}"/>
              </a:ext>
            </a:extLst>
          </p:cNvPr>
          <p:cNvSpPr txBox="1"/>
          <p:nvPr/>
        </p:nvSpPr>
        <p:spPr>
          <a:xfrm rot="16200000">
            <a:off x="716450" y="1241177"/>
            <a:ext cx="1112420" cy="338554"/>
          </a:xfrm>
          <a:prstGeom prst="rect">
            <a:avLst/>
          </a:prstGeom>
          <a:noFill/>
        </p:spPr>
        <p:txBody>
          <a:bodyPr wrap="none" rtlCol="0">
            <a:spAutoFit/>
          </a:bodyPr>
          <a:lstStyle/>
          <a:p>
            <a:r>
              <a:rPr lang="en-US" sz="1600" b="1" dirty="0">
                <a:solidFill>
                  <a:schemeClr val="bg1"/>
                </a:solidFill>
              </a:rPr>
              <a:t>YOUR WAY</a:t>
            </a:r>
          </a:p>
        </p:txBody>
      </p:sp>
      <p:sp>
        <p:nvSpPr>
          <p:cNvPr id="124" name="Down Arrow 123">
            <a:extLst>
              <a:ext uri="{FF2B5EF4-FFF2-40B4-BE49-F238E27FC236}">
                <a16:creationId xmlns:a16="http://schemas.microsoft.com/office/drawing/2014/main" id="{338575E9-6992-374F-833B-E223445F05B9}"/>
              </a:ext>
            </a:extLst>
          </p:cNvPr>
          <p:cNvSpPr/>
          <p:nvPr/>
        </p:nvSpPr>
        <p:spPr>
          <a:xfrm>
            <a:off x="4918512" y="863469"/>
            <a:ext cx="467465" cy="105499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extBox 124">
            <a:extLst>
              <a:ext uri="{FF2B5EF4-FFF2-40B4-BE49-F238E27FC236}">
                <a16:creationId xmlns:a16="http://schemas.microsoft.com/office/drawing/2014/main" id="{596452C9-C66D-C548-AC62-A9D7E4A260FE}"/>
              </a:ext>
            </a:extLst>
          </p:cNvPr>
          <p:cNvSpPr txBox="1"/>
          <p:nvPr/>
        </p:nvSpPr>
        <p:spPr>
          <a:xfrm rot="16200000">
            <a:off x="4540482" y="1150813"/>
            <a:ext cx="1022331" cy="338554"/>
          </a:xfrm>
          <a:prstGeom prst="rect">
            <a:avLst/>
          </a:prstGeom>
          <a:noFill/>
        </p:spPr>
        <p:txBody>
          <a:bodyPr wrap="none" rtlCol="0">
            <a:spAutoFit/>
          </a:bodyPr>
          <a:lstStyle/>
          <a:p>
            <a:r>
              <a:rPr lang="en-US" sz="1600" b="1" dirty="0">
                <a:solidFill>
                  <a:schemeClr val="bg1"/>
                </a:solidFill>
              </a:rPr>
              <a:t>HIGHWAY</a:t>
            </a:r>
          </a:p>
        </p:txBody>
      </p:sp>
      <p:sp>
        <p:nvSpPr>
          <p:cNvPr id="128" name="TextBox 127">
            <a:extLst>
              <a:ext uri="{FF2B5EF4-FFF2-40B4-BE49-F238E27FC236}">
                <a16:creationId xmlns:a16="http://schemas.microsoft.com/office/drawing/2014/main" id="{F8D6FB6D-50E7-1948-BB54-13640249666A}"/>
              </a:ext>
            </a:extLst>
          </p:cNvPr>
          <p:cNvSpPr txBox="1"/>
          <p:nvPr/>
        </p:nvSpPr>
        <p:spPr>
          <a:xfrm>
            <a:off x="4345205" y="184118"/>
            <a:ext cx="5436748" cy="1384995"/>
          </a:xfrm>
          <a:prstGeom prst="rect">
            <a:avLst/>
          </a:prstGeom>
          <a:noFill/>
        </p:spPr>
        <p:txBody>
          <a:bodyPr wrap="square" rtlCol="0">
            <a:spAutoFit/>
          </a:bodyPr>
          <a:lstStyle/>
          <a:p>
            <a:r>
              <a:rPr lang="en-US" sz="2800" dirty="0">
                <a:latin typeface="Montserrat Alternates" panose="02000505000000020004" pitchFamily="2" charset="77"/>
              </a:rPr>
              <a:t>There is an </a:t>
            </a:r>
            <a:r>
              <a:rPr lang="en-US" sz="2800" dirty="0">
                <a:solidFill>
                  <a:srgbClr val="4C7FB4"/>
                </a:solidFill>
                <a:latin typeface="Montserrat Alternates" panose="02000505000000020004" pitchFamily="2" charset="77"/>
              </a:rPr>
              <a:t>easy</a:t>
            </a:r>
            <a:r>
              <a:rPr lang="en-US" sz="2800" dirty="0">
                <a:latin typeface="Montserrat Alternates" panose="02000505000000020004" pitchFamily="2" charset="77"/>
              </a:rPr>
              <a:t> way</a:t>
            </a:r>
          </a:p>
          <a:p>
            <a:r>
              <a:rPr lang="en-US" sz="2800" dirty="0">
                <a:solidFill>
                  <a:srgbClr val="64244A"/>
                </a:solidFill>
                <a:latin typeface="Montserrat Alternates" panose="02000505000000020004" pitchFamily="2" charset="77"/>
              </a:rPr>
              <a:t>		   to</a:t>
            </a:r>
            <a:r>
              <a:rPr lang="en-US" sz="2800" dirty="0">
                <a:latin typeface="Montserrat Alternates" panose="02000505000000020004" pitchFamily="2" charset="77"/>
              </a:rPr>
              <a:t> get your</a:t>
            </a:r>
          </a:p>
          <a:p>
            <a:r>
              <a:rPr lang="en-US" sz="2800" dirty="0">
                <a:latin typeface="Montserrat Alternates" panose="02000505000000020004" pitchFamily="2" charset="77"/>
              </a:rPr>
              <a:t>		   </a:t>
            </a:r>
            <a:r>
              <a:rPr lang="en-US" sz="2800" dirty="0">
                <a:solidFill>
                  <a:srgbClr val="4C7FB4"/>
                </a:solidFill>
                <a:latin typeface="Montserrat Alternates" panose="02000505000000020004" pitchFamily="2" charset="77"/>
              </a:rPr>
              <a:t>visa</a:t>
            </a:r>
          </a:p>
        </p:txBody>
      </p:sp>
      <p:pic>
        <p:nvPicPr>
          <p:cNvPr id="46" name="Picture 45">
            <a:extLst>
              <a:ext uri="{FF2B5EF4-FFF2-40B4-BE49-F238E27FC236}">
                <a16:creationId xmlns:a16="http://schemas.microsoft.com/office/drawing/2014/main" id="{1F82B5AF-6EFC-D84A-8ABB-E8BCC71299E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0561" y="6539748"/>
            <a:ext cx="993389" cy="182664"/>
          </a:xfrm>
          <a:prstGeom prst="rect">
            <a:avLst/>
          </a:prstGeom>
        </p:spPr>
      </p:pic>
      <p:pic>
        <p:nvPicPr>
          <p:cNvPr id="3" name="Picture 2">
            <a:extLst>
              <a:ext uri="{FF2B5EF4-FFF2-40B4-BE49-F238E27FC236}">
                <a16:creationId xmlns:a16="http://schemas.microsoft.com/office/drawing/2014/main" id="{0584E065-D643-FC43-9B30-575106038900}"/>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659789" y="4028336"/>
            <a:ext cx="399578" cy="399578"/>
          </a:xfrm>
          <a:prstGeom prst="rect">
            <a:avLst/>
          </a:prstGeom>
        </p:spPr>
      </p:pic>
    </p:spTree>
    <p:extLst>
      <p:ext uri="{BB962C8B-B14F-4D97-AF65-F5344CB8AC3E}">
        <p14:creationId xmlns:p14="http://schemas.microsoft.com/office/powerpoint/2010/main" val="1635204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lose up of a piece of paper&#10;&#10;Description automatically generated">
            <a:extLst>
              <a:ext uri="{FF2B5EF4-FFF2-40B4-BE49-F238E27FC236}">
                <a16:creationId xmlns:a16="http://schemas.microsoft.com/office/drawing/2014/main" id="{8C39FB04-AAFD-6949-BE4B-10F9F8791DD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76433" y="10"/>
            <a:ext cx="6015567" cy="3920034"/>
          </a:xfrm>
          <a:custGeom>
            <a:avLst/>
            <a:gdLst>
              <a:gd name="connsiteX0" fmla="*/ 0 w 6015567"/>
              <a:gd name="connsiteY0" fmla="*/ 0 h 3920044"/>
              <a:gd name="connsiteX1" fmla="*/ 6015567 w 6015567"/>
              <a:gd name="connsiteY1" fmla="*/ 0 h 3920044"/>
              <a:gd name="connsiteX2" fmla="*/ 6015567 w 6015567"/>
              <a:gd name="connsiteY2" fmla="*/ 3920044 h 3920044"/>
              <a:gd name="connsiteX3" fmla="*/ 2469659 w 6015567"/>
              <a:gd name="connsiteY3" fmla="*/ 3920044 h 3920044"/>
              <a:gd name="connsiteX4" fmla="*/ 2469659 w 6015567"/>
              <a:gd name="connsiteY4" fmla="*/ 3103224 h 3920044"/>
              <a:gd name="connsiteX5" fmla="*/ 0 w 6015567"/>
              <a:gd name="connsiteY5" fmla="*/ 310322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15" name="Picture 14" descr="A close up of a newspaper&#10;&#10;Description automatically generated">
            <a:extLst>
              <a:ext uri="{FF2B5EF4-FFF2-40B4-BE49-F238E27FC236}">
                <a16:creationId xmlns:a16="http://schemas.microsoft.com/office/drawing/2014/main" id="{C56AA348-2F23-FC4D-B5A4-6CD21B3D80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
          <a:stretch/>
        </p:blipFill>
        <p:spPr>
          <a:xfrm>
            <a:off x="20" y="4069976"/>
            <a:ext cx="3535311" cy="2788023"/>
          </a:xfrm>
          <a:prstGeom prst="rect">
            <a:avLst/>
          </a:prstGeom>
        </p:spPr>
      </p:pic>
      <p:pic>
        <p:nvPicPr>
          <p:cNvPr id="13" name="Picture 12" descr="A close up of text on a white background&#10;&#10;Description automatically generated">
            <a:extLst>
              <a:ext uri="{FF2B5EF4-FFF2-40B4-BE49-F238E27FC236}">
                <a16:creationId xmlns:a16="http://schemas.microsoft.com/office/drawing/2014/main" id="{D91B736B-427E-A741-A1D0-63C4EC779AC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
          <a:stretch/>
        </p:blipFill>
        <p:spPr>
          <a:xfrm>
            <a:off x="3696199" y="3257176"/>
            <a:ext cx="4789093" cy="3600824"/>
          </a:xfrm>
          <a:prstGeom prst="rect">
            <a:avLst/>
          </a:prstGeom>
        </p:spPr>
      </p:pic>
      <p:pic>
        <p:nvPicPr>
          <p:cNvPr id="19" name="Picture 18">
            <a:extLst>
              <a:ext uri="{FF2B5EF4-FFF2-40B4-BE49-F238E27FC236}">
                <a16:creationId xmlns:a16="http://schemas.microsoft.com/office/drawing/2014/main" id="{A081AFD7-8BF5-9242-B560-EA015898CE0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10"/>
            <a:ext cx="6015567" cy="3920034"/>
          </a:xfrm>
          <a:custGeom>
            <a:avLst/>
            <a:gdLst>
              <a:gd name="connsiteX0" fmla="*/ 0 w 6015567"/>
              <a:gd name="connsiteY0" fmla="*/ 0 h 3920044"/>
              <a:gd name="connsiteX1" fmla="*/ 6015567 w 6015567"/>
              <a:gd name="connsiteY1" fmla="*/ 0 h 3920044"/>
              <a:gd name="connsiteX2" fmla="*/ 6015567 w 6015567"/>
              <a:gd name="connsiteY2" fmla="*/ 3103224 h 3920044"/>
              <a:gd name="connsiteX3" fmla="*/ 3545908 w 6015567"/>
              <a:gd name="connsiteY3" fmla="*/ 3103224 h 3920044"/>
              <a:gd name="connsiteX4" fmla="*/ 3545908 w 6015567"/>
              <a:gd name="connsiteY4" fmla="*/ 3920044 h 3920044"/>
              <a:gd name="connsiteX5" fmla="*/ 0 w 6015567"/>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7" name="Picture 6">
            <a:extLst>
              <a:ext uri="{FF2B5EF4-FFF2-40B4-BE49-F238E27FC236}">
                <a16:creationId xmlns:a16="http://schemas.microsoft.com/office/drawing/2014/main" id="{E6DED3C4-2DE8-1944-B6F7-6D1E758A79B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2"/>
          <a:stretch/>
        </p:blipFill>
        <p:spPr>
          <a:xfrm>
            <a:off x="8646161" y="4069976"/>
            <a:ext cx="3545840" cy="2788024"/>
          </a:xfrm>
          <a:prstGeom prst="rect">
            <a:avLst/>
          </a:prstGeom>
        </p:spPr>
      </p:pic>
      <p:pic>
        <p:nvPicPr>
          <p:cNvPr id="5" name="Picture 4">
            <a:extLst>
              <a:ext uri="{FF2B5EF4-FFF2-40B4-BE49-F238E27FC236}">
                <a16:creationId xmlns:a16="http://schemas.microsoft.com/office/drawing/2014/main" id="{2C1FB48E-95E7-4D47-BF0B-8984A7565EF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0561" y="6539748"/>
            <a:ext cx="993389" cy="182664"/>
          </a:xfrm>
          <a:prstGeom prst="rect">
            <a:avLst/>
          </a:prstGeom>
        </p:spPr>
      </p:pic>
      <p:sp>
        <p:nvSpPr>
          <p:cNvPr id="10" name="Oval 9">
            <a:extLst>
              <a:ext uri="{FF2B5EF4-FFF2-40B4-BE49-F238E27FC236}">
                <a16:creationId xmlns:a16="http://schemas.microsoft.com/office/drawing/2014/main" id="{F3DFC6A6-7D13-B34C-8B09-9D7936D335E7}"/>
              </a:ext>
            </a:extLst>
          </p:cNvPr>
          <p:cNvSpPr/>
          <p:nvPr/>
        </p:nvSpPr>
        <p:spPr>
          <a:xfrm>
            <a:off x="-400562" y="998175"/>
            <a:ext cx="6379485" cy="637948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1F57096-ADD3-B14F-9968-A6C1C5B23EB8}"/>
              </a:ext>
            </a:extLst>
          </p:cNvPr>
          <p:cNvSpPr txBox="1"/>
          <p:nvPr/>
        </p:nvSpPr>
        <p:spPr>
          <a:xfrm>
            <a:off x="-160218" y="3429000"/>
            <a:ext cx="6139141" cy="229830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dirty="0">
                <a:solidFill>
                  <a:schemeClr val="tx1">
                    <a:lumMod val="85000"/>
                    <a:lumOff val="15000"/>
                  </a:schemeClr>
                </a:solidFill>
                <a:latin typeface="Montserrat Alternates" panose="02000505000000020004" pitchFamily="2" charset="77"/>
                <a:ea typeface="+mj-ea"/>
                <a:cs typeface="+mj-cs"/>
              </a:rPr>
              <a:t>We are happy to connect with you and understand your specific needs.</a:t>
            </a:r>
          </a:p>
        </p:txBody>
      </p:sp>
      <p:cxnSp>
        <p:nvCxnSpPr>
          <p:cNvPr id="3" name="Straight Connector 2">
            <a:extLst>
              <a:ext uri="{FF2B5EF4-FFF2-40B4-BE49-F238E27FC236}">
                <a16:creationId xmlns:a16="http://schemas.microsoft.com/office/drawing/2014/main" id="{3C27BBAB-4D84-8544-87F2-5AD68118A93D}"/>
              </a:ext>
            </a:extLst>
          </p:cNvPr>
          <p:cNvCxnSpPr/>
          <p:nvPr/>
        </p:nvCxnSpPr>
        <p:spPr>
          <a:xfrm>
            <a:off x="2120900" y="3429000"/>
            <a:ext cx="1287431" cy="0"/>
          </a:xfrm>
          <a:prstGeom prst="line">
            <a:avLst/>
          </a:prstGeom>
          <a:ln w="31750">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318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7" name="Pravougaonik 36">
            <a:extLst>
              <a:ext uri="{FF2B5EF4-FFF2-40B4-BE49-F238E27FC236}">
                <a16:creationId xmlns:a16="http://schemas.microsoft.com/office/drawing/2014/main" id="{CE997C60-95E4-2087-811E-EC4CD50D505A}"/>
              </a:ext>
            </a:extLst>
          </p:cNvPr>
          <p:cNvSpPr/>
          <p:nvPr/>
        </p:nvSpPr>
        <p:spPr>
          <a:xfrm>
            <a:off x="6950608" y="0"/>
            <a:ext cx="5241391" cy="572741"/>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RS">
              <a:solidFill>
                <a:srgbClr val="E8E8E8"/>
              </a:solidFill>
            </a:endParaRPr>
          </a:p>
        </p:txBody>
      </p:sp>
      <p:pic>
        <p:nvPicPr>
          <p:cNvPr id="6" name="Picture 20" descr="A red and white logo&#10;&#10;Description automatically generated">
            <a:extLst>
              <a:ext uri="{FF2B5EF4-FFF2-40B4-BE49-F238E27FC236}">
                <a16:creationId xmlns:a16="http://schemas.microsoft.com/office/drawing/2014/main" id="{695CFACD-1368-05CE-56BC-F4748BBBA887}"/>
              </a:ext>
            </a:extLst>
          </p:cNvPr>
          <p:cNvPicPr>
            <a:picLocks noChangeAspect="1"/>
          </p:cNvPicPr>
          <p:nvPr/>
        </p:nvPicPr>
        <p:blipFill>
          <a:blip r:embed="rId3"/>
          <a:stretch>
            <a:fillRect/>
          </a:stretch>
        </p:blipFill>
        <p:spPr>
          <a:xfrm>
            <a:off x="3684054" y="1987158"/>
            <a:ext cx="749033" cy="749033"/>
          </a:xfrm>
          <a:prstGeom prst="rect">
            <a:avLst/>
          </a:prstGeom>
        </p:spPr>
      </p:pic>
      <p:pic>
        <p:nvPicPr>
          <p:cNvPr id="7" name="Picture 22" descr="A logo of a store&#10;&#10;Description automatically generated">
            <a:extLst>
              <a:ext uri="{FF2B5EF4-FFF2-40B4-BE49-F238E27FC236}">
                <a16:creationId xmlns:a16="http://schemas.microsoft.com/office/drawing/2014/main" id="{61904CF0-F04D-CE5C-74E4-F09D2B576BC3}"/>
              </a:ext>
            </a:extLst>
          </p:cNvPr>
          <p:cNvPicPr>
            <a:picLocks noChangeAspect="1"/>
          </p:cNvPicPr>
          <p:nvPr/>
        </p:nvPicPr>
        <p:blipFill>
          <a:blip r:embed="rId4"/>
          <a:stretch>
            <a:fillRect/>
          </a:stretch>
        </p:blipFill>
        <p:spPr>
          <a:xfrm>
            <a:off x="7315002" y="780358"/>
            <a:ext cx="693455" cy="693455"/>
          </a:xfrm>
          <a:prstGeom prst="rect">
            <a:avLst/>
          </a:prstGeom>
        </p:spPr>
      </p:pic>
      <p:pic>
        <p:nvPicPr>
          <p:cNvPr id="8" name="Picture 24" descr="A logo with orange and grey circles&#10;&#10;Description automatically generated with medium confidence">
            <a:extLst>
              <a:ext uri="{FF2B5EF4-FFF2-40B4-BE49-F238E27FC236}">
                <a16:creationId xmlns:a16="http://schemas.microsoft.com/office/drawing/2014/main" id="{2E278D19-29E7-95A9-8DC6-0C428A9A7F36}"/>
              </a:ext>
            </a:extLst>
          </p:cNvPr>
          <p:cNvPicPr>
            <a:picLocks noChangeAspect="1"/>
          </p:cNvPicPr>
          <p:nvPr/>
        </p:nvPicPr>
        <p:blipFill>
          <a:blip r:embed="rId5"/>
          <a:stretch>
            <a:fillRect/>
          </a:stretch>
        </p:blipFill>
        <p:spPr>
          <a:xfrm>
            <a:off x="5350260" y="3218566"/>
            <a:ext cx="1263453" cy="616757"/>
          </a:xfrm>
          <a:prstGeom prst="rect">
            <a:avLst/>
          </a:prstGeom>
        </p:spPr>
      </p:pic>
      <p:pic>
        <p:nvPicPr>
          <p:cNvPr id="10" name="Picture 26" descr="A black background with blue letters&#10;&#10;Description automatically generated">
            <a:extLst>
              <a:ext uri="{FF2B5EF4-FFF2-40B4-BE49-F238E27FC236}">
                <a16:creationId xmlns:a16="http://schemas.microsoft.com/office/drawing/2014/main" id="{245644CC-4BB9-EBDC-FD09-EDFE8C1A287F}"/>
              </a:ext>
            </a:extLst>
          </p:cNvPr>
          <p:cNvPicPr>
            <a:picLocks noChangeAspect="1"/>
          </p:cNvPicPr>
          <p:nvPr/>
        </p:nvPicPr>
        <p:blipFill>
          <a:blip r:embed="rId6"/>
          <a:stretch>
            <a:fillRect/>
          </a:stretch>
        </p:blipFill>
        <p:spPr>
          <a:xfrm>
            <a:off x="3253914" y="780358"/>
            <a:ext cx="1081504" cy="645117"/>
          </a:xfrm>
          <a:prstGeom prst="rect">
            <a:avLst/>
          </a:prstGeom>
        </p:spPr>
      </p:pic>
      <p:pic>
        <p:nvPicPr>
          <p:cNvPr id="11" name="Picture 28" descr="A red and black text&#10;&#10;Description automatically generated">
            <a:extLst>
              <a:ext uri="{FF2B5EF4-FFF2-40B4-BE49-F238E27FC236}">
                <a16:creationId xmlns:a16="http://schemas.microsoft.com/office/drawing/2014/main" id="{1AA857EF-6113-D185-05E5-17A18C19C603}"/>
              </a:ext>
            </a:extLst>
          </p:cNvPr>
          <p:cNvPicPr>
            <a:picLocks noChangeAspect="1"/>
          </p:cNvPicPr>
          <p:nvPr/>
        </p:nvPicPr>
        <p:blipFill>
          <a:blip r:embed="rId7"/>
          <a:stretch>
            <a:fillRect/>
          </a:stretch>
        </p:blipFill>
        <p:spPr>
          <a:xfrm>
            <a:off x="1377421" y="3482530"/>
            <a:ext cx="1046713" cy="305018"/>
          </a:xfrm>
          <a:prstGeom prst="rect">
            <a:avLst/>
          </a:prstGeom>
        </p:spPr>
      </p:pic>
      <p:pic>
        <p:nvPicPr>
          <p:cNvPr id="35" name="Picture 30" descr="A close up of a logo&#10;&#10;Description automatically generated">
            <a:extLst>
              <a:ext uri="{FF2B5EF4-FFF2-40B4-BE49-F238E27FC236}">
                <a16:creationId xmlns:a16="http://schemas.microsoft.com/office/drawing/2014/main" id="{6A91174A-72EA-F88D-4D17-6BC4790BF416}"/>
              </a:ext>
            </a:extLst>
          </p:cNvPr>
          <p:cNvPicPr>
            <a:picLocks noChangeAspect="1"/>
          </p:cNvPicPr>
          <p:nvPr/>
        </p:nvPicPr>
        <p:blipFill>
          <a:blip r:embed="rId8"/>
          <a:stretch>
            <a:fillRect/>
          </a:stretch>
        </p:blipFill>
        <p:spPr>
          <a:xfrm>
            <a:off x="3358941" y="3321723"/>
            <a:ext cx="1195461" cy="410442"/>
          </a:xfrm>
          <a:prstGeom prst="rect">
            <a:avLst/>
          </a:prstGeom>
        </p:spPr>
      </p:pic>
      <p:pic>
        <p:nvPicPr>
          <p:cNvPr id="36" name="Picture 32" descr="A black and orange rectangular object&#10;&#10;Description automatically generated">
            <a:extLst>
              <a:ext uri="{FF2B5EF4-FFF2-40B4-BE49-F238E27FC236}">
                <a16:creationId xmlns:a16="http://schemas.microsoft.com/office/drawing/2014/main" id="{97A42AF3-698A-D8D0-1FD3-0E1A83448E51}"/>
              </a:ext>
            </a:extLst>
          </p:cNvPr>
          <p:cNvPicPr>
            <a:picLocks noChangeAspect="1"/>
          </p:cNvPicPr>
          <p:nvPr/>
        </p:nvPicPr>
        <p:blipFill>
          <a:blip r:embed="rId9"/>
          <a:stretch>
            <a:fillRect/>
          </a:stretch>
        </p:blipFill>
        <p:spPr>
          <a:xfrm>
            <a:off x="5335138" y="4588414"/>
            <a:ext cx="785622" cy="297882"/>
          </a:xfrm>
          <a:prstGeom prst="rect">
            <a:avLst/>
          </a:prstGeom>
        </p:spPr>
      </p:pic>
      <p:pic>
        <p:nvPicPr>
          <p:cNvPr id="38" name="Picture 35" descr="A close up of a logo&#10;&#10;Description automatically generated">
            <a:extLst>
              <a:ext uri="{FF2B5EF4-FFF2-40B4-BE49-F238E27FC236}">
                <a16:creationId xmlns:a16="http://schemas.microsoft.com/office/drawing/2014/main" id="{2DE9048B-89D1-3A77-0089-F8F1C7E32DD2}"/>
              </a:ext>
            </a:extLst>
          </p:cNvPr>
          <p:cNvPicPr>
            <a:picLocks noChangeAspect="1"/>
          </p:cNvPicPr>
          <p:nvPr/>
        </p:nvPicPr>
        <p:blipFill>
          <a:blip r:embed="rId10"/>
          <a:stretch>
            <a:fillRect/>
          </a:stretch>
        </p:blipFill>
        <p:spPr>
          <a:xfrm>
            <a:off x="9571303" y="1833835"/>
            <a:ext cx="1076050" cy="421558"/>
          </a:xfrm>
          <a:prstGeom prst="rect">
            <a:avLst/>
          </a:prstGeom>
        </p:spPr>
      </p:pic>
      <p:pic>
        <p:nvPicPr>
          <p:cNvPr id="39" name="Picture 39" descr="A green and black logo&#10;&#10;Description automatically generated">
            <a:extLst>
              <a:ext uri="{FF2B5EF4-FFF2-40B4-BE49-F238E27FC236}">
                <a16:creationId xmlns:a16="http://schemas.microsoft.com/office/drawing/2014/main" id="{0856BB3F-EA8D-0C37-AF51-8692E14A3E10}"/>
              </a:ext>
            </a:extLst>
          </p:cNvPr>
          <p:cNvPicPr>
            <a:picLocks noChangeAspect="1"/>
          </p:cNvPicPr>
          <p:nvPr/>
        </p:nvPicPr>
        <p:blipFill>
          <a:blip r:embed="rId11"/>
          <a:stretch>
            <a:fillRect/>
          </a:stretch>
        </p:blipFill>
        <p:spPr>
          <a:xfrm>
            <a:off x="1358170" y="2585234"/>
            <a:ext cx="1177712" cy="355154"/>
          </a:xfrm>
          <a:prstGeom prst="rect">
            <a:avLst/>
          </a:prstGeom>
        </p:spPr>
      </p:pic>
      <p:pic>
        <p:nvPicPr>
          <p:cNvPr id="40" name="Picture 4">
            <a:extLst>
              <a:ext uri="{FF2B5EF4-FFF2-40B4-BE49-F238E27FC236}">
                <a16:creationId xmlns:a16="http://schemas.microsoft.com/office/drawing/2014/main" id="{EE3F6853-59A9-A33C-7E4E-E851C1CACE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63446" y="1954299"/>
            <a:ext cx="1890468" cy="27930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a:extLst>
              <a:ext uri="{FF2B5EF4-FFF2-40B4-BE49-F238E27FC236}">
                <a16:creationId xmlns:a16="http://schemas.microsoft.com/office/drawing/2014/main" id="{7D663149-3A55-37FC-23C7-58C88A3774C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9581" t="13030" r="16740" b="17004"/>
          <a:stretch/>
        </p:blipFill>
        <p:spPr bwMode="auto">
          <a:xfrm>
            <a:off x="1291728" y="609335"/>
            <a:ext cx="1299675" cy="749675"/>
          </a:xfrm>
          <a:prstGeom prst="rect">
            <a:avLst/>
          </a:prstGeom>
          <a:noFill/>
          <a:extLst>
            <a:ext uri="{909E8E84-426E-40DD-AFC4-6F175D3DCCD1}">
              <a14:hiddenFill xmlns:a14="http://schemas.microsoft.com/office/drawing/2010/main">
                <a:solidFill>
                  <a:srgbClr val="FFFFFF"/>
                </a:solidFill>
              </a14:hiddenFill>
            </a:ext>
          </a:extLst>
        </p:spPr>
      </p:pic>
      <p:pic>
        <p:nvPicPr>
          <p:cNvPr id="43" name="Graphic 13">
            <a:extLst>
              <a:ext uri="{FF2B5EF4-FFF2-40B4-BE49-F238E27FC236}">
                <a16:creationId xmlns:a16="http://schemas.microsoft.com/office/drawing/2014/main" id="{6AFAF6E5-3375-6A10-6C4D-D1D35BA3348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56028" y="4070459"/>
            <a:ext cx="1846546" cy="655916"/>
          </a:xfrm>
          <a:prstGeom prst="rect">
            <a:avLst/>
          </a:prstGeom>
        </p:spPr>
      </p:pic>
      <p:pic>
        <p:nvPicPr>
          <p:cNvPr id="44" name="Slika 43" descr="Slika na kojoj se nalazi Grafika, Font, tekst, grafički dizajn&#10;&#10;Opis je automatski generisan">
            <a:extLst>
              <a:ext uri="{FF2B5EF4-FFF2-40B4-BE49-F238E27FC236}">
                <a16:creationId xmlns:a16="http://schemas.microsoft.com/office/drawing/2014/main" id="{CF5F75B3-CE79-A61F-0DA3-E2109D94BE18}"/>
              </a:ext>
            </a:extLst>
          </p:cNvPr>
          <p:cNvPicPr>
            <a:picLocks noChangeAspect="1"/>
          </p:cNvPicPr>
          <p:nvPr/>
        </p:nvPicPr>
        <p:blipFill>
          <a:blip r:embed="rId16"/>
          <a:stretch>
            <a:fillRect/>
          </a:stretch>
        </p:blipFill>
        <p:spPr>
          <a:xfrm>
            <a:off x="3222663" y="3962353"/>
            <a:ext cx="1649898" cy="923943"/>
          </a:xfrm>
          <a:prstGeom prst="rect">
            <a:avLst/>
          </a:prstGeom>
        </p:spPr>
      </p:pic>
      <p:pic>
        <p:nvPicPr>
          <p:cNvPr id="45" name="Slika 44" descr="Slika na kojoj se nalazi tekst, Font, Grafika, logotip&#10;&#10;Opis je automatski generisan">
            <a:extLst>
              <a:ext uri="{FF2B5EF4-FFF2-40B4-BE49-F238E27FC236}">
                <a16:creationId xmlns:a16="http://schemas.microsoft.com/office/drawing/2014/main" id="{F0ABBC00-0876-B9D5-5869-F0B2FE73078B}"/>
              </a:ext>
            </a:extLst>
          </p:cNvPr>
          <p:cNvPicPr>
            <a:picLocks noChangeAspect="1"/>
          </p:cNvPicPr>
          <p:nvPr/>
        </p:nvPicPr>
        <p:blipFill rotWithShape="1">
          <a:blip r:embed="rId17"/>
          <a:srcRect t="47130"/>
          <a:stretch/>
        </p:blipFill>
        <p:spPr>
          <a:xfrm>
            <a:off x="4841374" y="633414"/>
            <a:ext cx="1860953" cy="655918"/>
          </a:xfrm>
          <a:prstGeom prst="rect">
            <a:avLst/>
          </a:prstGeom>
        </p:spPr>
      </p:pic>
      <p:pic>
        <p:nvPicPr>
          <p:cNvPr id="46" name="Slika 45" descr="Slika na kojoj se nalazi Font, Grafika, snimak ekrana, grafički dizajn&#10;&#10;Opis je automatski generisan">
            <a:extLst>
              <a:ext uri="{FF2B5EF4-FFF2-40B4-BE49-F238E27FC236}">
                <a16:creationId xmlns:a16="http://schemas.microsoft.com/office/drawing/2014/main" id="{513C1DFB-4D29-9DB5-6984-77BB8EE5B07D}"/>
              </a:ext>
            </a:extLst>
          </p:cNvPr>
          <p:cNvPicPr>
            <a:picLocks noChangeAspect="1"/>
          </p:cNvPicPr>
          <p:nvPr/>
        </p:nvPicPr>
        <p:blipFill rotWithShape="1">
          <a:blip r:embed="rId18"/>
          <a:srcRect l="6783" t="24369" r="18640" b="29759"/>
          <a:stretch/>
        </p:blipFill>
        <p:spPr>
          <a:xfrm>
            <a:off x="1382153" y="3984378"/>
            <a:ext cx="1570625" cy="966101"/>
          </a:xfrm>
          <a:prstGeom prst="rect">
            <a:avLst/>
          </a:prstGeom>
        </p:spPr>
      </p:pic>
      <p:pic>
        <p:nvPicPr>
          <p:cNvPr id="47" name="Grafika 46">
            <a:extLst>
              <a:ext uri="{FF2B5EF4-FFF2-40B4-BE49-F238E27FC236}">
                <a16:creationId xmlns:a16="http://schemas.microsoft.com/office/drawing/2014/main" id="{7FF3C6E2-FFFC-AC4D-C4FC-8FD360C9229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312712" y="1810075"/>
            <a:ext cx="2928395" cy="579880"/>
          </a:xfrm>
          <a:prstGeom prst="rect">
            <a:avLst/>
          </a:prstGeom>
        </p:spPr>
      </p:pic>
      <p:pic>
        <p:nvPicPr>
          <p:cNvPr id="49" name="Slika 48" descr="Slika na kojoj se nalazi tekst, Font, Grafika, logotip&#10;&#10;Opis je automatski generisan">
            <a:extLst>
              <a:ext uri="{FF2B5EF4-FFF2-40B4-BE49-F238E27FC236}">
                <a16:creationId xmlns:a16="http://schemas.microsoft.com/office/drawing/2014/main" id="{088F9E24-ADA6-FD4E-7685-305EF965647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96618" y="5471828"/>
            <a:ext cx="1774873" cy="721782"/>
          </a:xfrm>
          <a:prstGeom prst="rect">
            <a:avLst/>
          </a:prstGeom>
        </p:spPr>
      </p:pic>
      <p:pic>
        <p:nvPicPr>
          <p:cNvPr id="51" name="Slika 50" descr="Slika na kojoj se nalazi Font, tekst, logotip, Grafika&#10;&#10;Opis je automatski generisan">
            <a:extLst>
              <a:ext uri="{FF2B5EF4-FFF2-40B4-BE49-F238E27FC236}">
                <a16:creationId xmlns:a16="http://schemas.microsoft.com/office/drawing/2014/main" id="{FDE4CA62-77A0-C6D3-05DC-62DDF6D1C2B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926518" y="5537782"/>
            <a:ext cx="2388484" cy="851893"/>
          </a:xfrm>
          <a:prstGeom prst="rect">
            <a:avLst/>
          </a:prstGeom>
        </p:spPr>
      </p:pic>
      <p:pic>
        <p:nvPicPr>
          <p:cNvPr id="9" name="Slika 8" descr="Slika na kojoj se nalazi Grafika, Font, snimak ekrana, logotip&#10;&#10;Opis je automatski generisan">
            <a:extLst>
              <a:ext uri="{FF2B5EF4-FFF2-40B4-BE49-F238E27FC236}">
                <a16:creationId xmlns:a16="http://schemas.microsoft.com/office/drawing/2014/main" id="{8D30DE31-B8B8-4482-BAC5-C4C6247D606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925704" y="3938871"/>
            <a:ext cx="2652271" cy="760897"/>
          </a:xfrm>
          <a:prstGeom prst="rect">
            <a:avLst/>
          </a:prstGeom>
        </p:spPr>
      </p:pic>
      <p:pic>
        <p:nvPicPr>
          <p:cNvPr id="50" name="Slika 49" descr="Slika na kojoj se nalazi logotip, Font, Grafika, Električno plavo&#10;&#10;Opis je automatski generisan">
            <a:extLst>
              <a:ext uri="{FF2B5EF4-FFF2-40B4-BE49-F238E27FC236}">
                <a16:creationId xmlns:a16="http://schemas.microsoft.com/office/drawing/2014/main" id="{11297ACD-1F47-C9C8-4F7A-0B739E429E7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159157" y="2699518"/>
            <a:ext cx="2185367" cy="875000"/>
          </a:xfrm>
          <a:prstGeom prst="rect">
            <a:avLst/>
          </a:prstGeom>
        </p:spPr>
      </p:pic>
      <p:pic>
        <p:nvPicPr>
          <p:cNvPr id="53" name="Slika 52" descr="Slika na kojoj se nalazi tekst, Font, logotip, simbol&#10;&#10;Opis je automatski generisan">
            <a:extLst>
              <a:ext uri="{FF2B5EF4-FFF2-40B4-BE49-F238E27FC236}">
                <a16:creationId xmlns:a16="http://schemas.microsoft.com/office/drawing/2014/main" id="{1C2D5527-AF00-D89F-FE73-0D0421A19CA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028141" y="5143293"/>
            <a:ext cx="2795468" cy="1130577"/>
          </a:xfrm>
          <a:prstGeom prst="rect">
            <a:avLst/>
          </a:prstGeom>
        </p:spPr>
      </p:pic>
      <p:pic>
        <p:nvPicPr>
          <p:cNvPr id="55" name="Slika 54" descr="Slika na kojoj se nalazi tekst, Font, Grafika, logotip&#10;&#10;Opis je automatski generisan">
            <a:extLst>
              <a:ext uri="{FF2B5EF4-FFF2-40B4-BE49-F238E27FC236}">
                <a16:creationId xmlns:a16="http://schemas.microsoft.com/office/drawing/2014/main" id="{BD5F4F88-9CBC-7A2F-CE49-9134DA916DE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621132" y="676705"/>
            <a:ext cx="3082841" cy="941078"/>
          </a:xfrm>
          <a:prstGeom prst="rect">
            <a:avLst/>
          </a:prstGeom>
        </p:spPr>
      </p:pic>
      <p:pic>
        <p:nvPicPr>
          <p:cNvPr id="3" name="Slika 1" descr="Slika na kojoj se nalazi Font, Grafika, grafički dizajn, tipografija&#10;&#10;Opis je automatski generisan">
            <a:extLst>
              <a:ext uri="{FF2B5EF4-FFF2-40B4-BE49-F238E27FC236}">
                <a16:creationId xmlns:a16="http://schemas.microsoft.com/office/drawing/2014/main" id="{081A4A81-140D-0F95-28D4-4DFD2C8EE7F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599664" y="44728"/>
            <a:ext cx="2483427" cy="473403"/>
          </a:xfrm>
          <a:prstGeom prst="rect">
            <a:avLst/>
          </a:prstGeom>
        </p:spPr>
      </p:pic>
      <p:sp>
        <p:nvSpPr>
          <p:cNvPr id="48" name="Rectangle 47">
            <a:extLst>
              <a:ext uri="{FF2B5EF4-FFF2-40B4-BE49-F238E27FC236}">
                <a16:creationId xmlns:a16="http://schemas.microsoft.com/office/drawing/2014/main" id="{5868338F-3236-99D2-153B-F22DB37E97A8}"/>
              </a:ext>
            </a:extLst>
          </p:cNvPr>
          <p:cNvSpPr/>
          <p:nvPr/>
        </p:nvSpPr>
        <p:spPr>
          <a:xfrm>
            <a:off x="7190179" y="-36996"/>
            <a:ext cx="2101857" cy="646331"/>
          </a:xfrm>
          <a:prstGeom prst="rect">
            <a:avLst/>
          </a:prstGeom>
          <a:noFill/>
        </p:spPr>
        <p:txBody>
          <a:bodyPr wrap="none" lIns="91440" tIns="45720" rIns="91440" bIns="45720">
            <a:spAutoFit/>
          </a:bodyPr>
          <a:lstStyle/>
          <a:p>
            <a:pPr algn="ctr"/>
            <a:r>
              <a:rPr lang="en-US" sz="3600" dirty="0">
                <a:ln w="0"/>
                <a:solidFill>
                  <a:srgbClr val="79055B"/>
                </a:solidFill>
                <a:effectLst>
                  <a:outerShdw blurRad="38100" dist="19050" dir="2700000" algn="tl" rotWithShape="0">
                    <a:schemeClr val="dk1">
                      <a:alpha val="40000"/>
                    </a:schemeClr>
                  </a:outerShdw>
                </a:effectLst>
                <a:latin typeface="Poppins" panose="00000500000000000000" pitchFamily="2" charset="0"/>
                <a:cs typeface="Poppins" panose="00000500000000000000" pitchFamily="2" charset="0"/>
              </a:rPr>
              <a:t>p</a:t>
            </a:r>
            <a:r>
              <a:rPr lang="en-US" sz="3600" cap="none" spc="0" dirty="0">
                <a:ln w="0"/>
                <a:solidFill>
                  <a:srgbClr val="79055B"/>
                </a:solidFill>
                <a:effectLst>
                  <a:outerShdw blurRad="38100" dist="19050" dir="2700000" algn="tl" rotWithShape="0">
                    <a:schemeClr val="dk1">
                      <a:alpha val="40000"/>
                    </a:schemeClr>
                  </a:outerShdw>
                </a:effectLst>
                <a:latin typeface="Poppins" panose="00000500000000000000" pitchFamily="2" charset="0"/>
                <a:cs typeface="Poppins" panose="00000500000000000000" pitchFamily="2" charset="0"/>
              </a:rPr>
              <a:t>ortfolio</a:t>
            </a:r>
          </a:p>
        </p:txBody>
      </p:sp>
      <p:pic>
        <p:nvPicPr>
          <p:cNvPr id="2" name="Picture 1">
            <a:extLst>
              <a:ext uri="{FF2B5EF4-FFF2-40B4-BE49-F238E27FC236}">
                <a16:creationId xmlns:a16="http://schemas.microsoft.com/office/drawing/2014/main" id="{EC18FFD4-145C-7569-63A7-104B1C4E37A0}"/>
              </a:ext>
            </a:extLst>
          </p:cNvPr>
          <p:cNvPicPr>
            <a:picLocks noChangeAspect="1"/>
          </p:cNvPicPr>
          <p:nvPr/>
        </p:nvPicPr>
        <p:blipFill>
          <a:blip r:embed="rId28"/>
          <a:stretch>
            <a:fillRect/>
          </a:stretch>
        </p:blipFill>
        <p:spPr>
          <a:xfrm>
            <a:off x="7021647" y="5101242"/>
            <a:ext cx="2157045" cy="1438479"/>
          </a:xfrm>
          <a:prstGeom prst="rect">
            <a:avLst/>
          </a:prstGeom>
        </p:spPr>
      </p:pic>
      <p:pic>
        <p:nvPicPr>
          <p:cNvPr id="4" name="Picture 3">
            <a:extLst>
              <a:ext uri="{FF2B5EF4-FFF2-40B4-BE49-F238E27FC236}">
                <a16:creationId xmlns:a16="http://schemas.microsoft.com/office/drawing/2014/main" id="{E60FEB2F-2DB6-E6DB-C99A-98F737D3B655}"/>
              </a:ext>
            </a:extLst>
          </p:cNvPr>
          <p:cNvPicPr>
            <a:picLocks noChangeAspect="1"/>
          </p:cNvPicPr>
          <p:nvPr/>
        </p:nvPicPr>
        <p:blipFill>
          <a:blip r:embed="rId29"/>
          <a:stretch>
            <a:fillRect/>
          </a:stretch>
        </p:blipFill>
        <p:spPr>
          <a:xfrm>
            <a:off x="1288517" y="5220458"/>
            <a:ext cx="1224523" cy="1224523"/>
          </a:xfrm>
          <a:prstGeom prst="rect">
            <a:avLst/>
          </a:prstGeom>
        </p:spPr>
      </p:pic>
      <p:pic>
        <p:nvPicPr>
          <p:cNvPr id="12" name="Picture 11">
            <a:extLst>
              <a:ext uri="{FF2B5EF4-FFF2-40B4-BE49-F238E27FC236}">
                <a16:creationId xmlns:a16="http://schemas.microsoft.com/office/drawing/2014/main" id="{D19657EC-D2F8-1040-826D-45071437CAB1}"/>
              </a:ext>
            </a:extLst>
          </p:cNvPr>
          <p:cNvPicPr>
            <a:picLocks noChangeAspect="1"/>
          </p:cNvPicPr>
          <p:nvPr/>
        </p:nvPicPr>
        <p:blipFill>
          <a:blip r:embed="rId30"/>
          <a:stretch>
            <a:fillRect/>
          </a:stretch>
        </p:blipFill>
        <p:spPr>
          <a:xfrm>
            <a:off x="7361074" y="2598584"/>
            <a:ext cx="820429" cy="1274510"/>
          </a:xfrm>
          <a:prstGeom prst="rect">
            <a:avLst/>
          </a:prstGeom>
        </p:spPr>
      </p:pic>
    </p:spTree>
    <p:extLst>
      <p:ext uri="{BB962C8B-B14F-4D97-AF65-F5344CB8AC3E}">
        <p14:creationId xmlns:p14="http://schemas.microsoft.com/office/powerpoint/2010/main" val="279904137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linds(horizontal)">
                                      <p:cBhvr>
                                        <p:cTn id="7" dur="500"/>
                                        <p:tgtEl>
                                          <p:spTgt spid="42"/>
                                        </p:tgtEl>
                                      </p:cBhvr>
                                    </p:animEffect>
                                  </p:childTnLst>
                                </p:cTn>
                              </p:par>
                              <p:par>
                                <p:cTn id="8" presetID="3" presetClass="entr" presetSubtype="10" fill="hold" nodeType="withEffect">
                                  <p:stCondLst>
                                    <p:cond delay="900"/>
                                  </p:stCondLst>
                                  <p:childTnLst>
                                    <p:set>
                                      <p:cBhvr>
                                        <p:cTn id="9" dur="1" fill="hold">
                                          <p:stCondLst>
                                            <p:cond delay="0"/>
                                          </p:stCondLst>
                                        </p:cTn>
                                        <p:tgtEl>
                                          <p:spTgt spid="47"/>
                                        </p:tgtEl>
                                        <p:attrNameLst>
                                          <p:attrName>style.visibility</p:attrName>
                                        </p:attrNameLst>
                                      </p:cBhvr>
                                      <p:to>
                                        <p:strVal val="visible"/>
                                      </p:to>
                                    </p:set>
                                    <p:animEffect transition="in" filter="blinds(horizontal)">
                                      <p:cBhvr>
                                        <p:cTn id="10" dur="500"/>
                                        <p:tgtEl>
                                          <p:spTgt spid="47"/>
                                        </p:tgtEl>
                                      </p:cBhvr>
                                    </p:animEffect>
                                  </p:childTnLst>
                                </p:cTn>
                              </p:par>
                              <p:par>
                                <p:cTn id="11" presetID="3" presetClass="entr" presetSubtype="10" fill="hold"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nodeType="withEffect">
                                  <p:stCondLst>
                                    <p:cond delay="100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nodeType="withEffect">
                                  <p:stCondLst>
                                    <p:cond delay="2000"/>
                                  </p:stCondLst>
                                  <p:childTnLst>
                                    <p:set>
                                      <p:cBhvr>
                                        <p:cTn id="18" dur="1" fill="hold">
                                          <p:stCondLst>
                                            <p:cond delay="0"/>
                                          </p:stCondLst>
                                        </p:cTn>
                                        <p:tgtEl>
                                          <p:spTgt spid="45"/>
                                        </p:tgtEl>
                                        <p:attrNameLst>
                                          <p:attrName>style.visibility</p:attrName>
                                        </p:attrNameLst>
                                      </p:cBhvr>
                                      <p:to>
                                        <p:strVal val="visible"/>
                                      </p:to>
                                    </p:set>
                                    <p:animEffect transition="in" filter="blinds(horizontal)">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 presetClass="entr" presetSubtype="10" fill="hold" nodeType="withEffect">
                                  <p:stCondLst>
                                    <p:cond delay="1300"/>
                                  </p:stCondLst>
                                  <p:childTnLst>
                                    <p:set>
                                      <p:cBhvr>
                                        <p:cTn id="26" dur="1" fill="hold">
                                          <p:stCondLst>
                                            <p:cond delay="0"/>
                                          </p:stCondLst>
                                        </p:cTn>
                                        <p:tgtEl>
                                          <p:spTgt spid="40"/>
                                        </p:tgtEl>
                                        <p:attrNameLst>
                                          <p:attrName>style.visibility</p:attrName>
                                        </p:attrNameLst>
                                      </p:cBhvr>
                                      <p:to>
                                        <p:strVal val="visible"/>
                                      </p:to>
                                    </p:set>
                                    <p:animEffect transition="in" filter="blinds(horizontal)">
                                      <p:cBhvr>
                                        <p:cTn id="27" dur="500"/>
                                        <p:tgtEl>
                                          <p:spTgt spid="40"/>
                                        </p:tgtEl>
                                      </p:cBhvr>
                                    </p:animEffect>
                                  </p:childTnLst>
                                </p:cTn>
                              </p:par>
                              <p:par>
                                <p:cTn id="28" presetID="3" presetClass="entr" presetSubtype="10" fill="hold" nodeType="withEffect">
                                  <p:stCondLst>
                                    <p:cond delay="100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par>
                                <p:cTn id="31" presetID="3" presetClass="entr" presetSubtype="10" fill="hold" nodeType="withEffect">
                                  <p:stCondLst>
                                    <p:cond delay="2100"/>
                                  </p:stCondLst>
                                  <p:childTnLst>
                                    <p:set>
                                      <p:cBhvr>
                                        <p:cTn id="32" dur="1" fill="hold">
                                          <p:stCondLst>
                                            <p:cond delay="0"/>
                                          </p:stCondLst>
                                        </p:cTn>
                                        <p:tgtEl>
                                          <p:spTgt spid="39"/>
                                        </p:tgtEl>
                                        <p:attrNameLst>
                                          <p:attrName>style.visibility</p:attrName>
                                        </p:attrNameLst>
                                      </p:cBhvr>
                                      <p:to>
                                        <p:strVal val="visible"/>
                                      </p:to>
                                    </p:set>
                                    <p:animEffect transition="in" filter="blinds(horizontal)">
                                      <p:cBhvr>
                                        <p:cTn id="33" dur="500"/>
                                        <p:tgtEl>
                                          <p:spTgt spid="39"/>
                                        </p:tgtEl>
                                      </p:cBhvr>
                                    </p:animEffect>
                                  </p:childTnLst>
                                </p:cTn>
                              </p:par>
                              <p:par>
                                <p:cTn id="34" presetID="3" presetClass="entr" presetSubtype="10" fill="hold" nodeType="withEffect">
                                  <p:stCondLst>
                                    <p:cond delay="1300"/>
                                  </p:stCondLst>
                                  <p:childTnLst>
                                    <p:set>
                                      <p:cBhvr>
                                        <p:cTn id="35" dur="1" fill="hold">
                                          <p:stCondLst>
                                            <p:cond delay="0"/>
                                          </p:stCondLst>
                                        </p:cTn>
                                        <p:tgtEl>
                                          <p:spTgt spid="35"/>
                                        </p:tgtEl>
                                        <p:attrNameLst>
                                          <p:attrName>style.visibility</p:attrName>
                                        </p:attrNameLst>
                                      </p:cBhvr>
                                      <p:to>
                                        <p:strVal val="visible"/>
                                      </p:to>
                                    </p:set>
                                    <p:animEffect transition="in" filter="blinds(horizontal)">
                                      <p:cBhvr>
                                        <p:cTn id="36" dur="500"/>
                                        <p:tgtEl>
                                          <p:spTgt spid="35"/>
                                        </p:tgtEl>
                                      </p:cBhvr>
                                    </p:animEffect>
                                  </p:childTnLst>
                                </p:cTn>
                              </p:par>
                              <p:par>
                                <p:cTn id="37" presetID="3" presetClass="entr" presetSubtype="10" fill="hold" nodeType="withEffect">
                                  <p:stCondLst>
                                    <p:cond delay="300"/>
                                  </p:stCondLst>
                                  <p:childTnLst>
                                    <p:set>
                                      <p:cBhvr>
                                        <p:cTn id="38" dur="1" fill="hold">
                                          <p:stCondLst>
                                            <p:cond delay="0"/>
                                          </p:stCondLst>
                                        </p:cTn>
                                        <p:tgtEl>
                                          <p:spTgt spid="8"/>
                                        </p:tgtEl>
                                        <p:attrNameLst>
                                          <p:attrName>style.visibility</p:attrName>
                                        </p:attrNameLst>
                                      </p:cBhvr>
                                      <p:to>
                                        <p:strVal val="visible"/>
                                      </p:to>
                                    </p:set>
                                    <p:animEffect transition="in" filter="blinds(horizontal)">
                                      <p:cBhvr>
                                        <p:cTn id="39" dur="500"/>
                                        <p:tgtEl>
                                          <p:spTgt spid="8"/>
                                        </p:tgtEl>
                                      </p:cBhvr>
                                    </p:animEffect>
                                  </p:childTnLst>
                                </p:cTn>
                              </p:par>
                              <p:par>
                                <p:cTn id="40" presetID="3" presetClass="entr" presetSubtype="10" fill="hold" nodeType="withEffect">
                                  <p:stCondLst>
                                    <p:cond delay="1300"/>
                                  </p:stCondLst>
                                  <p:childTnLst>
                                    <p:set>
                                      <p:cBhvr>
                                        <p:cTn id="41" dur="1" fill="hold">
                                          <p:stCondLst>
                                            <p:cond delay="0"/>
                                          </p:stCondLst>
                                        </p:cTn>
                                        <p:tgtEl>
                                          <p:spTgt spid="38"/>
                                        </p:tgtEl>
                                        <p:attrNameLst>
                                          <p:attrName>style.visibility</p:attrName>
                                        </p:attrNameLst>
                                      </p:cBhvr>
                                      <p:to>
                                        <p:strVal val="visible"/>
                                      </p:to>
                                    </p:set>
                                    <p:animEffect transition="in" filter="blinds(horizontal)">
                                      <p:cBhvr>
                                        <p:cTn id="42" dur="500"/>
                                        <p:tgtEl>
                                          <p:spTgt spid="38"/>
                                        </p:tgtEl>
                                      </p:cBhvr>
                                    </p:animEffect>
                                  </p:childTnLst>
                                </p:cTn>
                              </p:par>
                              <p:par>
                                <p:cTn id="43" presetID="3" presetClass="entr" presetSubtype="10" fill="hold" nodeType="withEffect">
                                  <p:stCondLst>
                                    <p:cond delay="2000"/>
                                  </p:stCondLst>
                                  <p:childTnLst>
                                    <p:set>
                                      <p:cBhvr>
                                        <p:cTn id="44" dur="1" fill="hold">
                                          <p:stCondLst>
                                            <p:cond delay="0"/>
                                          </p:stCondLst>
                                        </p:cTn>
                                        <p:tgtEl>
                                          <p:spTgt spid="43"/>
                                        </p:tgtEl>
                                        <p:attrNameLst>
                                          <p:attrName>style.visibility</p:attrName>
                                        </p:attrNameLst>
                                      </p:cBhvr>
                                      <p:to>
                                        <p:strVal val="visible"/>
                                      </p:to>
                                    </p:set>
                                    <p:animEffect transition="in" filter="blinds(horizontal)">
                                      <p:cBhvr>
                                        <p:cTn id="45" dur="500"/>
                                        <p:tgtEl>
                                          <p:spTgt spid="43"/>
                                        </p:tgtEl>
                                      </p:cBhvr>
                                    </p:animEffect>
                                  </p:childTnLst>
                                </p:cTn>
                              </p:par>
                              <p:par>
                                <p:cTn id="46" presetID="3" presetClass="entr" presetSubtype="10" fill="hold" nodeType="withEffect">
                                  <p:stCondLst>
                                    <p:cond delay="2700"/>
                                  </p:stCondLst>
                                  <p:childTnLst>
                                    <p:set>
                                      <p:cBhvr>
                                        <p:cTn id="47" dur="1" fill="hold">
                                          <p:stCondLst>
                                            <p:cond delay="0"/>
                                          </p:stCondLst>
                                        </p:cTn>
                                        <p:tgtEl>
                                          <p:spTgt spid="36"/>
                                        </p:tgtEl>
                                        <p:attrNameLst>
                                          <p:attrName>style.visibility</p:attrName>
                                        </p:attrNameLst>
                                      </p:cBhvr>
                                      <p:to>
                                        <p:strVal val="visible"/>
                                      </p:to>
                                    </p:set>
                                    <p:animEffect transition="in" filter="blinds(horizontal)">
                                      <p:cBhvr>
                                        <p:cTn id="48" dur="500"/>
                                        <p:tgtEl>
                                          <p:spTgt spid="36"/>
                                        </p:tgtEl>
                                      </p:cBhvr>
                                    </p:animEffect>
                                  </p:childTnLst>
                                </p:cTn>
                              </p:par>
                              <p:par>
                                <p:cTn id="49" presetID="3" presetClass="entr" presetSubtype="10" fill="hold" nodeType="withEffect">
                                  <p:stCondLst>
                                    <p:cond delay="1400"/>
                                  </p:stCondLst>
                                  <p:childTnLst>
                                    <p:set>
                                      <p:cBhvr>
                                        <p:cTn id="50" dur="1" fill="hold">
                                          <p:stCondLst>
                                            <p:cond delay="0"/>
                                          </p:stCondLst>
                                        </p:cTn>
                                        <p:tgtEl>
                                          <p:spTgt spid="44"/>
                                        </p:tgtEl>
                                        <p:attrNameLst>
                                          <p:attrName>style.visibility</p:attrName>
                                        </p:attrNameLst>
                                      </p:cBhvr>
                                      <p:to>
                                        <p:strVal val="visible"/>
                                      </p:to>
                                    </p:set>
                                    <p:animEffect transition="in" filter="blinds(horizontal)">
                                      <p:cBhvr>
                                        <p:cTn id="51" dur="500"/>
                                        <p:tgtEl>
                                          <p:spTgt spid="44"/>
                                        </p:tgtEl>
                                      </p:cBhvr>
                                    </p:animEffect>
                                  </p:childTnLst>
                                </p:cTn>
                              </p:par>
                              <p:par>
                                <p:cTn id="52" presetID="3" presetClass="entr" presetSubtype="10" fill="hold" nodeType="withEffect">
                                  <p:stCondLst>
                                    <p:cond delay="2300"/>
                                  </p:stCondLst>
                                  <p:childTnLst>
                                    <p:set>
                                      <p:cBhvr>
                                        <p:cTn id="53" dur="1" fill="hold">
                                          <p:stCondLst>
                                            <p:cond delay="0"/>
                                          </p:stCondLst>
                                        </p:cTn>
                                        <p:tgtEl>
                                          <p:spTgt spid="49"/>
                                        </p:tgtEl>
                                        <p:attrNameLst>
                                          <p:attrName>style.visibility</p:attrName>
                                        </p:attrNameLst>
                                      </p:cBhvr>
                                      <p:to>
                                        <p:strVal val="visible"/>
                                      </p:to>
                                    </p:set>
                                    <p:animEffect transition="in" filter="blinds(horizontal)">
                                      <p:cBhvr>
                                        <p:cTn id="54" dur="500"/>
                                        <p:tgtEl>
                                          <p:spTgt spid="49"/>
                                        </p:tgtEl>
                                      </p:cBhvr>
                                    </p:animEffect>
                                  </p:childTnLst>
                                </p:cTn>
                              </p:par>
                              <p:par>
                                <p:cTn id="55" presetID="3" presetClass="entr" presetSubtype="10" fill="hold" nodeType="withEffect">
                                  <p:stCondLst>
                                    <p:cond delay="700"/>
                                  </p:stCondLst>
                                  <p:childTnLst>
                                    <p:set>
                                      <p:cBhvr>
                                        <p:cTn id="56" dur="1" fill="hold">
                                          <p:stCondLst>
                                            <p:cond delay="0"/>
                                          </p:stCondLst>
                                        </p:cTn>
                                        <p:tgtEl>
                                          <p:spTgt spid="46"/>
                                        </p:tgtEl>
                                        <p:attrNameLst>
                                          <p:attrName>style.visibility</p:attrName>
                                        </p:attrNameLst>
                                      </p:cBhvr>
                                      <p:to>
                                        <p:strVal val="visible"/>
                                      </p:to>
                                    </p:set>
                                    <p:animEffect transition="in" filter="blinds(horizontal)">
                                      <p:cBhvr>
                                        <p:cTn id="57" dur="500"/>
                                        <p:tgtEl>
                                          <p:spTgt spid="46"/>
                                        </p:tgtEl>
                                      </p:cBhvr>
                                    </p:animEffect>
                                  </p:childTnLst>
                                </p:cTn>
                              </p:par>
                              <p:par>
                                <p:cTn id="58" presetID="3" presetClass="entr" presetSubtype="10" fill="hold" nodeType="withEffect">
                                  <p:stCondLst>
                                    <p:cond delay="1500"/>
                                  </p:stCondLst>
                                  <p:childTnLst>
                                    <p:set>
                                      <p:cBhvr>
                                        <p:cTn id="59" dur="1" fill="hold">
                                          <p:stCondLst>
                                            <p:cond delay="0"/>
                                          </p:stCondLst>
                                        </p:cTn>
                                        <p:tgtEl>
                                          <p:spTgt spid="51"/>
                                        </p:tgtEl>
                                        <p:attrNameLst>
                                          <p:attrName>style.visibility</p:attrName>
                                        </p:attrNameLst>
                                      </p:cBhvr>
                                      <p:to>
                                        <p:strVal val="visible"/>
                                      </p:to>
                                    </p:set>
                                    <p:animEffect transition="in" filter="blinds(horizontal)">
                                      <p:cBhvr>
                                        <p:cTn id="60" dur="500"/>
                                        <p:tgtEl>
                                          <p:spTgt spid="51"/>
                                        </p:tgtEl>
                                      </p:cBhvr>
                                    </p:animEffect>
                                  </p:childTnLst>
                                </p:cTn>
                              </p:par>
                              <p:par>
                                <p:cTn id="61" presetID="3" presetClass="entr" presetSubtype="10" fill="hold" nodeType="withEffect">
                                  <p:stCondLst>
                                    <p:cond delay="1100"/>
                                  </p:stCondLst>
                                  <p:childTnLst>
                                    <p:set>
                                      <p:cBhvr>
                                        <p:cTn id="62" dur="1" fill="hold">
                                          <p:stCondLst>
                                            <p:cond delay="0"/>
                                          </p:stCondLst>
                                        </p:cTn>
                                        <p:tgtEl>
                                          <p:spTgt spid="55"/>
                                        </p:tgtEl>
                                        <p:attrNameLst>
                                          <p:attrName>style.visibility</p:attrName>
                                        </p:attrNameLst>
                                      </p:cBhvr>
                                      <p:to>
                                        <p:strVal val="visible"/>
                                      </p:to>
                                    </p:set>
                                    <p:animEffect transition="in" filter="blinds(horizontal)">
                                      <p:cBhvr>
                                        <p:cTn id="63" dur="500"/>
                                        <p:tgtEl>
                                          <p:spTgt spid="5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par>
                                <p:cTn id="69" presetID="10" presetClass="entr" presetSubtype="0" fill="hold" nodeType="with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4100"/>
                                        <p:tgtEl>
                                          <p:spTgt spid="3"/>
                                        </p:tgtEl>
                                      </p:cBhvr>
                                    </p:animEffect>
                                  </p:childTnLst>
                                </p:cTn>
                              </p:par>
                              <p:par>
                                <p:cTn id="72" presetID="10" presetClass="entr" presetSubtype="0" fill="hold" nodeType="with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500"/>
                                        <p:tgtEl>
                                          <p:spTgt spid="4"/>
                                        </p:tgtEl>
                                      </p:cBhvr>
                                    </p:animEffect>
                                  </p:childTnLst>
                                </p:cTn>
                              </p:par>
                              <p:par>
                                <p:cTn id="75" presetID="10" presetClass="entr" presetSubtype="0" fill="hold" nodeType="withEffect">
                                  <p:stCondLst>
                                    <p:cond delay="125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500"/>
                                        <p:tgtEl>
                                          <p:spTgt spid="9"/>
                                        </p:tgtEl>
                                      </p:cBhvr>
                                    </p:animEffect>
                                  </p:childTnLst>
                                </p:cTn>
                              </p:par>
                              <p:par>
                                <p:cTn id="78" presetID="10" presetClass="entr" presetSubtype="0" fill="hold" nodeType="withEffect">
                                  <p:stCondLst>
                                    <p:cond delay="1500"/>
                                  </p:stCondLst>
                                  <p:childTnLst>
                                    <p:set>
                                      <p:cBhvr>
                                        <p:cTn id="79" dur="1" fill="hold">
                                          <p:stCondLst>
                                            <p:cond delay="0"/>
                                          </p:stCondLst>
                                        </p:cTn>
                                        <p:tgtEl>
                                          <p:spTgt spid="53"/>
                                        </p:tgtEl>
                                        <p:attrNameLst>
                                          <p:attrName>style.visibility</p:attrName>
                                        </p:attrNameLst>
                                      </p:cBhvr>
                                      <p:to>
                                        <p:strVal val="visible"/>
                                      </p:to>
                                    </p:set>
                                    <p:animEffect transition="in" filter="fade">
                                      <p:cBhvr>
                                        <p:cTn id="80" dur="500"/>
                                        <p:tgtEl>
                                          <p:spTgt spid="53"/>
                                        </p:tgtEl>
                                      </p:cBhvr>
                                    </p:animEffect>
                                  </p:childTnLst>
                                </p:cTn>
                              </p:par>
                              <p:par>
                                <p:cTn id="81" presetID="10" presetClass="entr" presetSubtype="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fade">
                                      <p:cBhvr>
                                        <p:cTn id="83" dur="500"/>
                                        <p:tgtEl>
                                          <p:spTgt spid="2"/>
                                        </p:tgtEl>
                                      </p:cBhvr>
                                    </p:animEffect>
                                  </p:childTnLst>
                                </p:cTn>
                              </p:par>
                              <p:par>
                                <p:cTn id="84" presetID="10" presetClass="entr" presetSubtype="0" fill="hold" nodeType="withEffect">
                                  <p:stCondLst>
                                    <p:cond delay="1000"/>
                                  </p:stCondLst>
                                  <p:childTnLst>
                                    <p:set>
                                      <p:cBhvr>
                                        <p:cTn id="85" dur="1" fill="hold">
                                          <p:stCondLst>
                                            <p:cond delay="0"/>
                                          </p:stCondLst>
                                        </p:cTn>
                                        <p:tgtEl>
                                          <p:spTgt spid="50"/>
                                        </p:tgtEl>
                                        <p:attrNameLst>
                                          <p:attrName>style.visibility</p:attrName>
                                        </p:attrNameLst>
                                      </p:cBhvr>
                                      <p:to>
                                        <p:strVal val="visible"/>
                                      </p:to>
                                    </p:set>
                                    <p:animEffect transition="in" filter="fade">
                                      <p:cBhvr>
                                        <p:cTn id="8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2F09E9A2-8DB9-C34E-8E9D-E61952801B15}"/>
              </a:ext>
            </a:extLst>
          </p:cNvPr>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l="16945" t="33173" r="9911" b="11983"/>
          <a:stretch/>
        </p:blipFill>
        <p:spPr>
          <a:xfrm>
            <a:off x="0" y="-1"/>
            <a:ext cx="12192000" cy="6858001"/>
          </a:xfrm>
          <a:prstGeom prst="rect">
            <a:avLst/>
          </a:prstGeom>
        </p:spPr>
      </p:pic>
      <p:sp>
        <p:nvSpPr>
          <p:cNvPr id="7" name="Teardrop 6">
            <a:extLst>
              <a:ext uri="{FF2B5EF4-FFF2-40B4-BE49-F238E27FC236}">
                <a16:creationId xmlns:a16="http://schemas.microsoft.com/office/drawing/2014/main" id="{F98B2A70-A328-9346-A37A-33173157C5F7}"/>
              </a:ext>
            </a:extLst>
          </p:cNvPr>
          <p:cNvSpPr/>
          <p:nvPr/>
        </p:nvSpPr>
        <p:spPr>
          <a:xfrm rot="8100000">
            <a:off x="5101134" y="5129697"/>
            <a:ext cx="422460" cy="422460"/>
          </a:xfrm>
          <a:prstGeom prst="teardrop">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ardrop 7">
            <a:extLst>
              <a:ext uri="{FF2B5EF4-FFF2-40B4-BE49-F238E27FC236}">
                <a16:creationId xmlns:a16="http://schemas.microsoft.com/office/drawing/2014/main" id="{DF475436-8CD7-9B4E-87A7-17E302DB105C}"/>
              </a:ext>
            </a:extLst>
          </p:cNvPr>
          <p:cNvSpPr/>
          <p:nvPr/>
        </p:nvSpPr>
        <p:spPr>
          <a:xfrm rot="8100000">
            <a:off x="4860754" y="6015038"/>
            <a:ext cx="314251" cy="314251"/>
          </a:xfrm>
          <a:prstGeom prst="teardrop">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ardrop 11">
            <a:extLst>
              <a:ext uri="{FF2B5EF4-FFF2-40B4-BE49-F238E27FC236}">
                <a16:creationId xmlns:a16="http://schemas.microsoft.com/office/drawing/2014/main" id="{818DE194-5D64-784B-8DF6-60FBC76069BE}"/>
              </a:ext>
            </a:extLst>
          </p:cNvPr>
          <p:cNvSpPr/>
          <p:nvPr/>
        </p:nvSpPr>
        <p:spPr>
          <a:xfrm rot="8100000">
            <a:off x="5490023" y="6357956"/>
            <a:ext cx="314251" cy="314251"/>
          </a:xfrm>
          <a:prstGeom prst="teardrop">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ardrop 13">
            <a:extLst>
              <a:ext uri="{FF2B5EF4-FFF2-40B4-BE49-F238E27FC236}">
                <a16:creationId xmlns:a16="http://schemas.microsoft.com/office/drawing/2014/main" id="{FEC957AB-50E5-144D-A445-62D8A377D153}"/>
              </a:ext>
            </a:extLst>
          </p:cNvPr>
          <p:cNvSpPr/>
          <p:nvPr/>
        </p:nvSpPr>
        <p:spPr>
          <a:xfrm rot="8100000">
            <a:off x="3890936" y="3495014"/>
            <a:ext cx="314251" cy="314251"/>
          </a:xfrm>
          <a:prstGeom prst="teardrop">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ardrop 15">
            <a:extLst>
              <a:ext uri="{FF2B5EF4-FFF2-40B4-BE49-F238E27FC236}">
                <a16:creationId xmlns:a16="http://schemas.microsoft.com/office/drawing/2014/main" id="{D1895B2A-0918-4549-85B3-2FCE3FFC007E}"/>
              </a:ext>
            </a:extLst>
          </p:cNvPr>
          <p:cNvSpPr/>
          <p:nvPr/>
        </p:nvSpPr>
        <p:spPr>
          <a:xfrm rot="8100000">
            <a:off x="5337138" y="2694090"/>
            <a:ext cx="314251" cy="314251"/>
          </a:xfrm>
          <a:prstGeom prst="teardrop">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0A5831D4-11F7-9041-B626-EC126514C21D}"/>
              </a:ext>
            </a:extLst>
          </p:cNvPr>
          <p:cNvSpPr/>
          <p:nvPr/>
        </p:nvSpPr>
        <p:spPr>
          <a:xfrm>
            <a:off x="7472720" y="2955742"/>
            <a:ext cx="4466435" cy="1840447"/>
          </a:xfrm>
          <a:prstGeom prst="roundRect">
            <a:avLst/>
          </a:prstGeom>
          <a:solidFill>
            <a:schemeClr val="bg1">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endParaRPr lang="en-US" sz="2000" dirty="0">
              <a:solidFill>
                <a:schemeClr val="tx1"/>
              </a:solidFill>
              <a:latin typeface="Montserrat Alternates" panose="02000505000000020004" pitchFamily="2" charset="77"/>
            </a:endParaRPr>
          </a:p>
        </p:txBody>
      </p:sp>
      <p:sp>
        <p:nvSpPr>
          <p:cNvPr id="20" name="TextBox 19">
            <a:extLst>
              <a:ext uri="{FF2B5EF4-FFF2-40B4-BE49-F238E27FC236}">
                <a16:creationId xmlns:a16="http://schemas.microsoft.com/office/drawing/2014/main" id="{065579E7-407E-C247-88D8-8AF2817BFEAE}"/>
              </a:ext>
            </a:extLst>
          </p:cNvPr>
          <p:cNvSpPr txBox="1"/>
          <p:nvPr/>
        </p:nvSpPr>
        <p:spPr>
          <a:xfrm>
            <a:off x="7805566" y="2982243"/>
            <a:ext cx="4260011" cy="5174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000" dirty="0">
                <a:solidFill>
                  <a:schemeClr val="tx1">
                    <a:lumMod val="85000"/>
                    <a:lumOff val="15000"/>
                  </a:schemeClr>
                </a:solidFill>
                <a:latin typeface="Montserrat Alternates" panose="02000505000000020004" pitchFamily="2" charset="77"/>
                <a:ea typeface="+mj-ea"/>
                <a:cs typeface="+mj-cs"/>
              </a:rPr>
              <a:t>Thank you for your attention</a:t>
            </a:r>
          </a:p>
        </p:txBody>
      </p:sp>
      <p:sp>
        <p:nvSpPr>
          <p:cNvPr id="22" name="TextBox 21">
            <a:extLst>
              <a:ext uri="{FF2B5EF4-FFF2-40B4-BE49-F238E27FC236}">
                <a16:creationId xmlns:a16="http://schemas.microsoft.com/office/drawing/2014/main" id="{7F4E29A3-9317-BB4A-88A3-07129CEFDC65}"/>
              </a:ext>
            </a:extLst>
          </p:cNvPr>
          <p:cNvSpPr txBox="1"/>
          <p:nvPr/>
        </p:nvSpPr>
        <p:spPr>
          <a:xfrm>
            <a:off x="8780235" y="3442789"/>
            <a:ext cx="2260234" cy="1138773"/>
          </a:xfrm>
          <a:prstGeom prst="rect">
            <a:avLst/>
          </a:prstGeom>
          <a:noFill/>
        </p:spPr>
        <p:txBody>
          <a:bodyPr wrap="none" rtlCol="0">
            <a:spAutoFit/>
          </a:bodyPr>
          <a:lstStyle/>
          <a:p>
            <a:r>
              <a:rPr lang="sr-Latn-RS" sz="1600" dirty="0">
                <a:solidFill>
                  <a:srgbClr val="0563C1"/>
                </a:solidFill>
                <a:hlinkClick r:id="rId3">
                  <a:extLst>
                    <a:ext uri="{A12FA001-AC4F-418D-AE19-62706E023703}">
                      <ahyp:hlinkClr xmlns:ahyp="http://schemas.microsoft.com/office/drawing/2018/hyperlinkcolor" val="tx"/>
                    </a:ext>
                  </a:extLst>
                </a:hlinkClick>
              </a:rPr>
              <a:t>visas</a:t>
            </a:r>
            <a:r>
              <a:rPr lang="en-US" sz="1600" dirty="0">
                <a:solidFill>
                  <a:schemeClr val="accent1"/>
                </a:solidFill>
                <a:hlinkClick r:id="rId3">
                  <a:extLst>
                    <a:ext uri="{A12FA001-AC4F-418D-AE19-62706E023703}">
                      <ahyp:hlinkClr xmlns:ahyp="http://schemas.microsoft.com/office/drawing/2018/hyperlinkcolor" val="tx"/>
                    </a:ext>
                  </a:extLst>
                </a:hlinkClick>
              </a:rPr>
              <a:t>@easytovisa.com</a:t>
            </a:r>
            <a:endParaRPr lang="en-US" sz="1600" dirty="0">
              <a:solidFill>
                <a:schemeClr val="accent1"/>
              </a:solidFill>
            </a:endParaRPr>
          </a:p>
          <a:p>
            <a:r>
              <a:rPr lang="en-US" sz="1600" u="sng" dirty="0">
                <a:solidFill>
                  <a:schemeClr val="accent1"/>
                </a:solidFill>
              </a:rPr>
              <a:t>nbekic@easytovisa.com</a:t>
            </a:r>
          </a:p>
          <a:p>
            <a:endParaRPr lang="en-US" dirty="0"/>
          </a:p>
          <a:p>
            <a:r>
              <a:rPr lang="en-US" dirty="0">
                <a:solidFill>
                  <a:schemeClr val="accent1"/>
                </a:solidFill>
                <a:hlinkClick r:id="rId4">
                  <a:extLst>
                    <a:ext uri="{A12FA001-AC4F-418D-AE19-62706E023703}">
                      <ahyp:hlinkClr xmlns:ahyp="http://schemas.microsoft.com/office/drawing/2018/hyperlinkcolor" val="tx"/>
                    </a:ext>
                  </a:extLst>
                </a:hlinkClick>
              </a:rPr>
              <a:t>www.easytovisa.com</a:t>
            </a:r>
            <a:r>
              <a:rPr lang="en-US" dirty="0">
                <a:solidFill>
                  <a:schemeClr val="accent1"/>
                </a:solidFill>
              </a:rPr>
              <a:t>  </a:t>
            </a:r>
          </a:p>
        </p:txBody>
      </p:sp>
      <p:sp>
        <p:nvSpPr>
          <p:cNvPr id="25" name="Rounded Rectangle 24">
            <a:extLst>
              <a:ext uri="{FF2B5EF4-FFF2-40B4-BE49-F238E27FC236}">
                <a16:creationId xmlns:a16="http://schemas.microsoft.com/office/drawing/2014/main" id="{0FEAB9A7-063D-4440-B9D7-FA8413538469}"/>
              </a:ext>
            </a:extLst>
          </p:cNvPr>
          <p:cNvSpPr/>
          <p:nvPr/>
        </p:nvSpPr>
        <p:spPr>
          <a:xfrm>
            <a:off x="-333169" y="0"/>
            <a:ext cx="2769458" cy="764907"/>
          </a:xfrm>
          <a:prstGeom prst="roundRect">
            <a:avLst/>
          </a:prstGeom>
          <a:solidFill>
            <a:schemeClr val="bg1">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2000" dirty="0">
              <a:solidFill>
                <a:schemeClr val="tx1"/>
              </a:solidFill>
              <a:latin typeface="Montserrat Alternates" panose="02000505000000020004" pitchFamily="2" charset="77"/>
            </a:endParaRPr>
          </a:p>
        </p:txBody>
      </p:sp>
      <p:pic>
        <p:nvPicPr>
          <p:cNvPr id="26" name="Picture 25">
            <a:extLst>
              <a:ext uri="{FF2B5EF4-FFF2-40B4-BE49-F238E27FC236}">
                <a16:creationId xmlns:a16="http://schemas.microsoft.com/office/drawing/2014/main" id="{C26023E8-6499-C14E-A24D-95013373FE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815" y="206782"/>
            <a:ext cx="1910716" cy="351341"/>
          </a:xfrm>
          <a:prstGeom prst="rect">
            <a:avLst/>
          </a:prstGeom>
        </p:spPr>
      </p:pic>
      <p:pic>
        <p:nvPicPr>
          <p:cNvPr id="3" name="Graphic 2" descr="Email">
            <a:extLst>
              <a:ext uri="{FF2B5EF4-FFF2-40B4-BE49-F238E27FC236}">
                <a16:creationId xmlns:a16="http://schemas.microsoft.com/office/drawing/2014/main" id="{B40C7880-3C07-0342-847C-65B1102E528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415419" y="3499667"/>
            <a:ext cx="343741" cy="343741"/>
          </a:xfrm>
          <a:prstGeom prst="rect">
            <a:avLst/>
          </a:prstGeom>
        </p:spPr>
      </p:pic>
      <p:pic>
        <p:nvPicPr>
          <p:cNvPr id="27" name="Graphic 26" descr="World">
            <a:extLst>
              <a:ext uri="{FF2B5EF4-FFF2-40B4-BE49-F238E27FC236}">
                <a16:creationId xmlns:a16="http://schemas.microsoft.com/office/drawing/2014/main" id="{6540EDFA-48ED-9540-A208-64DF8306413A}"/>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465385" y="4224619"/>
            <a:ext cx="376856" cy="376856"/>
          </a:xfrm>
          <a:prstGeom prst="rect">
            <a:avLst/>
          </a:prstGeom>
        </p:spPr>
      </p:pic>
      <p:sp>
        <p:nvSpPr>
          <p:cNvPr id="28" name="Teardrop 27">
            <a:extLst>
              <a:ext uri="{FF2B5EF4-FFF2-40B4-BE49-F238E27FC236}">
                <a16:creationId xmlns:a16="http://schemas.microsoft.com/office/drawing/2014/main" id="{14641B80-B038-774B-9D82-16B59691CC2A}"/>
              </a:ext>
            </a:extLst>
          </p:cNvPr>
          <p:cNvSpPr/>
          <p:nvPr/>
        </p:nvSpPr>
        <p:spPr>
          <a:xfrm rot="8100000">
            <a:off x="4437298" y="4994757"/>
            <a:ext cx="314251" cy="314251"/>
          </a:xfrm>
          <a:prstGeom prst="teardrop">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ardrop 38">
            <a:extLst>
              <a:ext uri="{FF2B5EF4-FFF2-40B4-BE49-F238E27FC236}">
                <a16:creationId xmlns:a16="http://schemas.microsoft.com/office/drawing/2014/main" id="{DC2D3705-2898-1C4A-8FBD-DBCED5B0ECEE}"/>
              </a:ext>
            </a:extLst>
          </p:cNvPr>
          <p:cNvSpPr/>
          <p:nvPr/>
        </p:nvSpPr>
        <p:spPr>
          <a:xfrm rot="8100000">
            <a:off x="4532803" y="5405178"/>
            <a:ext cx="314251" cy="314251"/>
          </a:xfrm>
          <a:prstGeom prst="teardrop">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ardrop 41">
            <a:extLst>
              <a:ext uri="{FF2B5EF4-FFF2-40B4-BE49-F238E27FC236}">
                <a16:creationId xmlns:a16="http://schemas.microsoft.com/office/drawing/2014/main" id="{7D0DD84A-19DE-DF4F-B267-E5BD764A164C}"/>
              </a:ext>
            </a:extLst>
          </p:cNvPr>
          <p:cNvSpPr/>
          <p:nvPr/>
        </p:nvSpPr>
        <p:spPr>
          <a:xfrm rot="8100000">
            <a:off x="4750972" y="3921906"/>
            <a:ext cx="314251" cy="314251"/>
          </a:xfrm>
          <a:prstGeom prst="teardrop">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ardrop 44">
            <a:extLst>
              <a:ext uri="{FF2B5EF4-FFF2-40B4-BE49-F238E27FC236}">
                <a16:creationId xmlns:a16="http://schemas.microsoft.com/office/drawing/2014/main" id="{7DA72C7C-8174-DB44-AFB8-0DF76461702C}"/>
              </a:ext>
            </a:extLst>
          </p:cNvPr>
          <p:cNvSpPr/>
          <p:nvPr/>
        </p:nvSpPr>
        <p:spPr>
          <a:xfrm rot="8100000">
            <a:off x="4816633" y="4538430"/>
            <a:ext cx="314251" cy="314251"/>
          </a:xfrm>
          <a:prstGeom prst="teardrop">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ardrop 49">
            <a:extLst>
              <a:ext uri="{FF2B5EF4-FFF2-40B4-BE49-F238E27FC236}">
                <a16:creationId xmlns:a16="http://schemas.microsoft.com/office/drawing/2014/main" id="{A1FF6B70-262B-1A43-B208-7C73CA015F69}"/>
              </a:ext>
            </a:extLst>
          </p:cNvPr>
          <p:cNvSpPr/>
          <p:nvPr/>
        </p:nvSpPr>
        <p:spPr>
          <a:xfrm rot="8100000">
            <a:off x="3828745" y="4772547"/>
            <a:ext cx="314251" cy="314251"/>
          </a:xfrm>
          <a:prstGeom prst="teardrop">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ardrop 52">
            <a:extLst>
              <a:ext uri="{FF2B5EF4-FFF2-40B4-BE49-F238E27FC236}">
                <a16:creationId xmlns:a16="http://schemas.microsoft.com/office/drawing/2014/main" id="{F57388F6-C686-4049-B4F8-EA869FB95FE1}"/>
              </a:ext>
            </a:extLst>
          </p:cNvPr>
          <p:cNvSpPr/>
          <p:nvPr/>
        </p:nvSpPr>
        <p:spPr>
          <a:xfrm rot="8100000">
            <a:off x="5042474" y="6349776"/>
            <a:ext cx="314251" cy="314251"/>
          </a:xfrm>
          <a:prstGeom prst="teardrop">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ardrop 55">
            <a:extLst>
              <a:ext uri="{FF2B5EF4-FFF2-40B4-BE49-F238E27FC236}">
                <a16:creationId xmlns:a16="http://schemas.microsoft.com/office/drawing/2014/main" id="{6E40D3EC-F2BB-6A47-B6C0-F9F7B93B2E63}"/>
              </a:ext>
            </a:extLst>
          </p:cNvPr>
          <p:cNvSpPr/>
          <p:nvPr/>
        </p:nvSpPr>
        <p:spPr>
          <a:xfrm rot="8100000">
            <a:off x="5281313" y="5986214"/>
            <a:ext cx="314251" cy="314251"/>
          </a:xfrm>
          <a:prstGeom prst="teardrop">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3063E76D-80D9-E731-A9F5-0EA52C37F4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846301">
            <a:off x="5251229" y="2837578"/>
            <a:ext cx="498865" cy="91731"/>
          </a:xfrm>
          <a:prstGeom prst="rect">
            <a:avLst/>
          </a:prstGeom>
        </p:spPr>
      </p:pic>
      <p:pic>
        <p:nvPicPr>
          <p:cNvPr id="10" name="Picture 9">
            <a:extLst>
              <a:ext uri="{FF2B5EF4-FFF2-40B4-BE49-F238E27FC236}">
                <a16:creationId xmlns:a16="http://schemas.microsoft.com/office/drawing/2014/main" id="{A593111F-A745-12DB-51B5-A0623F5DAE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85666" y="3597412"/>
            <a:ext cx="660019" cy="121364"/>
          </a:xfrm>
          <a:prstGeom prst="rect">
            <a:avLst/>
          </a:prstGeom>
        </p:spPr>
      </p:pic>
      <p:pic>
        <p:nvPicPr>
          <p:cNvPr id="11" name="Picture 10">
            <a:extLst>
              <a:ext uri="{FF2B5EF4-FFF2-40B4-BE49-F238E27FC236}">
                <a16:creationId xmlns:a16="http://schemas.microsoft.com/office/drawing/2014/main" id="{62EB7E6D-870A-7211-7669-9E31FB6D93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55652" y="4044074"/>
            <a:ext cx="491307" cy="90341"/>
          </a:xfrm>
          <a:prstGeom prst="rect">
            <a:avLst/>
          </a:prstGeom>
        </p:spPr>
      </p:pic>
      <p:pic>
        <p:nvPicPr>
          <p:cNvPr id="23" name="Picture 22">
            <a:extLst>
              <a:ext uri="{FF2B5EF4-FFF2-40B4-BE49-F238E27FC236}">
                <a16:creationId xmlns:a16="http://schemas.microsoft.com/office/drawing/2014/main" id="{0C5F26EB-3CC9-4D8A-54DD-6142F0638B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71763" y="4909162"/>
            <a:ext cx="503445" cy="92573"/>
          </a:xfrm>
          <a:prstGeom prst="rect">
            <a:avLst/>
          </a:prstGeom>
        </p:spPr>
      </p:pic>
      <p:pic>
        <p:nvPicPr>
          <p:cNvPr id="24" name="Picture 23">
            <a:extLst>
              <a:ext uri="{FF2B5EF4-FFF2-40B4-BE49-F238E27FC236}">
                <a16:creationId xmlns:a16="http://schemas.microsoft.com/office/drawing/2014/main" id="{7C90D09E-D53E-39FB-B720-1D0A404ECC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5888" y="4694958"/>
            <a:ext cx="510080" cy="93794"/>
          </a:xfrm>
          <a:prstGeom prst="rect">
            <a:avLst/>
          </a:prstGeom>
        </p:spPr>
      </p:pic>
      <p:pic>
        <p:nvPicPr>
          <p:cNvPr id="30" name="Picture 29">
            <a:extLst>
              <a:ext uri="{FF2B5EF4-FFF2-40B4-BE49-F238E27FC236}">
                <a16:creationId xmlns:a16="http://schemas.microsoft.com/office/drawing/2014/main" id="{F4FDFEFF-85E9-F87B-0ADC-A8558971C1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17879" y="5301422"/>
            <a:ext cx="536458" cy="98644"/>
          </a:xfrm>
          <a:prstGeom prst="rect">
            <a:avLst/>
          </a:prstGeom>
        </p:spPr>
      </p:pic>
      <p:pic>
        <p:nvPicPr>
          <p:cNvPr id="31" name="Picture 30">
            <a:extLst>
              <a:ext uri="{FF2B5EF4-FFF2-40B4-BE49-F238E27FC236}">
                <a16:creationId xmlns:a16="http://schemas.microsoft.com/office/drawing/2014/main" id="{58C42A2D-0BF7-52BC-33C6-D80DA125AE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09581" y="5134125"/>
            <a:ext cx="486090" cy="89382"/>
          </a:xfrm>
          <a:prstGeom prst="rect">
            <a:avLst/>
          </a:prstGeom>
        </p:spPr>
      </p:pic>
      <p:pic>
        <p:nvPicPr>
          <p:cNvPr id="32" name="Picture 31">
            <a:extLst>
              <a:ext uri="{FF2B5EF4-FFF2-40B4-BE49-F238E27FC236}">
                <a16:creationId xmlns:a16="http://schemas.microsoft.com/office/drawing/2014/main" id="{F508825C-6734-C6CC-9CCE-73B2D6174A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17482" y="5564187"/>
            <a:ext cx="486090" cy="89382"/>
          </a:xfrm>
          <a:prstGeom prst="rect">
            <a:avLst/>
          </a:prstGeom>
        </p:spPr>
      </p:pic>
      <p:pic>
        <p:nvPicPr>
          <p:cNvPr id="33" name="Picture 32">
            <a:extLst>
              <a:ext uri="{FF2B5EF4-FFF2-40B4-BE49-F238E27FC236}">
                <a16:creationId xmlns:a16="http://schemas.microsoft.com/office/drawing/2014/main" id="{4667C1B9-D8F9-5597-D391-6D69B1DFB6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51549" y="6151886"/>
            <a:ext cx="495675" cy="91145"/>
          </a:xfrm>
          <a:prstGeom prst="rect">
            <a:avLst/>
          </a:prstGeom>
        </p:spPr>
      </p:pic>
      <p:pic>
        <p:nvPicPr>
          <p:cNvPr id="35" name="Picture 34">
            <a:extLst>
              <a:ext uri="{FF2B5EF4-FFF2-40B4-BE49-F238E27FC236}">
                <a16:creationId xmlns:a16="http://schemas.microsoft.com/office/drawing/2014/main" id="{A804266F-F0FA-4A78-3097-81A2C4CBFE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2334" y="6106811"/>
            <a:ext cx="539001" cy="99111"/>
          </a:xfrm>
          <a:prstGeom prst="rect">
            <a:avLst/>
          </a:prstGeom>
        </p:spPr>
      </p:pic>
      <p:pic>
        <p:nvPicPr>
          <p:cNvPr id="36" name="Picture 35">
            <a:extLst>
              <a:ext uri="{FF2B5EF4-FFF2-40B4-BE49-F238E27FC236}">
                <a16:creationId xmlns:a16="http://schemas.microsoft.com/office/drawing/2014/main" id="{611B942C-6F26-03F2-E7EA-6702C0D32A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53085" y="6521968"/>
            <a:ext cx="534866" cy="98351"/>
          </a:xfrm>
          <a:prstGeom prst="rect">
            <a:avLst/>
          </a:prstGeom>
        </p:spPr>
      </p:pic>
      <p:pic>
        <p:nvPicPr>
          <p:cNvPr id="37" name="Picture 36">
            <a:extLst>
              <a:ext uri="{FF2B5EF4-FFF2-40B4-BE49-F238E27FC236}">
                <a16:creationId xmlns:a16="http://schemas.microsoft.com/office/drawing/2014/main" id="{9B20AF6E-6092-B5CF-E5F8-A78BBA453F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64926" y="6444319"/>
            <a:ext cx="542157" cy="99691"/>
          </a:xfrm>
          <a:prstGeom prst="rect">
            <a:avLst/>
          </a:prstGeom>
        </p:spPr>
      </p:pic>
    </p:spTree>
    <p:extLst>
      <p:ext uri="{BB962C8B-B14F-4D97-AF65-F5344CB8AC3E}">
        <p14:creationId xmlns:p14="http://schemas.microsoft.com/office/powerpoint/2010/main" val="1601365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ky, outdoor&#10;&#10;Description automatically generated">
            <a:extLst>
              <a:ext uri="{FF2B5EF4-FFF2-40B4-BE49-F238E27FC236}">
                <a16:creationId xmlns:a16="http://schemas.microsoft.com/office/drawing/2014/main" id="{6893F908-D117-2B4F-923B-3CD4525110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6" name="Rounded Rectangle 5">
            <a:extLst>
              <a:ext uri="{FF2B5EF4-FFF2-40B4-BE49-F238E27FC236}">
                <a16:creationId xmlns:a16="http://schemas.microsoft.com/office/drawing/2014/main" id="{295BBC47-BA50-014A-9FCE-D72F03B2AE96}"/>
              </a:ext>
            </a:extLst>
          </p:cNvPr>
          <p:cNvSpPr/>
          <p:nvPr/>
        </p:nvSpPr>
        <p:spPr>
          <a:xfrm>
            <a:off x="-165342" y="-468"/>
            <a:ext cx="12610891" cy="6857990"/>
          </a:xfrm>
          <a:prstGeom prst="roundRect">
            <a:avLst>
              <a:gd name="adj" fmla="val 0"/>
            </a:avLst>
          </a:prstGeom>
          <a:solidFill>
            <a:schemeClr val="bg1">
              <a:lumMod val="95000"/>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endParaRPr lang="en-US" sz="2000" dirty="0">
              <a:solidFill>
                <a:schemeClr val="tx1"/>
              </a:solidFill>
              <a:latin typeface="Montserrat Alternates" panose="02000505000000020004" pitchFamily="2" charset="77"/>
            </a:endParaRPr>
          </a:p>
        </p:txBody>
      </p:sp>
      <p:sp>
        <p:nvSpPr>
          <p:cNvPr id="9" name="Rounded Rectangle 8">
            <a:extLst>
              <a:ext uri="{FF2B5EF4-FFF2-40B4-BE49-F238E27FC236}">
                <a16:creationId xmlns:a16="http://schemas.microsoft.com/office/drawing/2014/main" id="{3D974C2B-CCE0-5746-B753-B223DF935C6F}"/>
              </a:ext>
            </a:extLst>
          </p:cNvPr>
          <p:cNvSpPr/>
          <p:nvPr/>
        </p:nvSpPr>
        <p:spPr>
          <a:xfrm>
            <a:off x="-273759" y="0"/>
            <a:ext cx="2769458" cy="764907"/>
          </a:xfrm>
          <a:prstGeom prst="round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2000" dirty="0">
              <a:solidFill>
                <a:schemeClr val="tx1"/>
              </a:solidFill>
              <a:latin typeface="Montserrat Alternates" panose="02000505000000020004" pitchFamily="2" charset="77"/>
            </a:endParaRPr>
          </a:p>
        </p:txBody>
      </p:sp>
      <p:pic>
        <p:nvPicPr>
          <p:cNvPr id="10" name="Picture 9">
            <a:extLst>
              <a:ext uri="{FF2B5EF4-FFF2-40B4-BE49-F238E27FC236}">
                <a16:creationId xmlns:a16="http://schemas.microsoft.com/office/drawing/2014/main" id="{BE89DECD-71E5-AA46-BA3B-532265960E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815" y="206782"/>
            <a:ext cx="1910716" cy="351341"/>
          </a:xfrm>
          <a:prstGeom prst="rect">
            <a:avLst/>
          </a:prstGeom>
        </p:spPr>
      </p:pic>
      <p:sp>
        <p:nvSpPr>
          <p:cNvPr id="11" name="Rounded Rectangle 10">
            <a:extLst>
              <a:ext uri="{FF2B5EF4-FFF2-40B4-BE49-F238E27FC236}">
                <a16:creationId xmlns:a16="http://schemas.microsoft.com/office/drawing/2014/main" id="{A2EB43B3-256A-144C-8F59-0F77CF740010}"/>
              </a:ext>
            </a:extLst>
          </p:cNvPr>
          <p:cNvSpPr/>
          <p:nvPr/>
        </p:nvSpPr>
        <p:spPr>
          <a:xfrm>
            <a:off x="130561" y="1941094"/>
            <a:ext cx="9961826" cy="1192547"/>
          </a:xfrm>
          <a:prstGeom prst="round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err="1">
                <a:solidFill>
                  <a:srgbClr val="64244A"/>
                </a:solidFill>
              </a:rPr>
              <a:t>easy</a:t>
            </a:r>
            <a:r>
              <a:rPr lang="en-US" sz="2000" dirty="0" err="1">
                <a:solidFill>
                  <a:srgbClr val="00B0F0"/>
                </a:solidFill>
              </a:rPr>
              <a:t>to</a:t>
            </a:r>
            <a:r>
              <a:rPr lang="en-US" sz="2000" dirty="0" err="1">
                <a:solidFill>
                  <a:srgbClr val="64244A"/>
                </a:solidFill>
              </a:rPr>
              <a:t>visa</a:t>
            </a:r>
            <a:r>
              <a:rPr lang="en-US" sz="2000" dirty="0">
                <a:solidFill>
                  <a:schemeClr val="tx1"/>
                </a:solidFill>
              </a:rPr>
              <a:t> was founded in 2014 as a brand, with the aim of responding to the growing need for professional visa consulting on the market.</a:t>
            </a:r>
            <a:r>
              <a:rPr lang="sr-Latn-RS" sz="2000" dirty="0">
                <a:solidFill>
                  <a:schemeClr val="tx1"/>
                </a:solidFill>
              </a:rPr>
              <a:t> </a:t>
            </a:r>
            <a:r>
              <a:rPr lang="en-US" sz="2000" dirty="0">
                <a:solidFill>
                  <a:schemeClr val="tx1"/>
                </a:solidFill>
              </a:rPr>
              <a:t>In 2024 we became an independent Global mobility company</a:t>
            </a:r>
            <a:r>
              <a:rPr lang="sr-Latn-RS" sz="2000" dirty="0">
                <a:solidFill>
                  <a:schemeClr val="tx1"/>
                </a:solidFill>
              </a:rPr>
              <a:t>.</a:t>
            </a:r>
            <a:endParaRPr lang="en-US" sz="2000" dirty="0">
              <a:solidFill>
                <a:schemeClr val="tx1"/>
              </a:solidFill>
            </a:endParaRPr>
          </a:p>
        </p:txBody>
      </p:sp>
      <p:sp>
        <p:nvSpPr>
          <p:cNvPr id="13" name="Rounded Rectangle 12">
            <a:extLst>
              <a:ext uri="{FF2B5EF4-FFF2-40B4-BE49-F238E27FC236}">
                <a16:creationId xmlns:a16="http://schemas.microsoft.com/office/drawing/2014/main" id="{263BCA7C-6F20-984A-AFAA-C93768B33D0D}"/>
              </a:ext>
            </a:extLst>
          </p:cNvPr>
          <p:cNvSpPr/>
          <p:nvPr/>
        </p:nvSpPr>
        <p:spPr>
          <a:xfrm>
            <a:off x="1496614" y="4960421"/>
            <a:ext cx="9961826" cy="1192547"/>
          </a:xfrm>
          <a:prstGeom prst="round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rPr>
              <a:t>Our expertise is based on a long-time experience in managing and supervising Visa Application Centers in various CE </a:t>
            </a:r>
            <a:r>
              <a:rPr lang="sr-Latn-RS" sz="2000" dirty="0">
                <a:solidFill>
                  <a:schemeClr val="tx1"/>
                </a:solidFill>
              </a:rPr>
              <a:t>European countries</a:t>
            </a:r>
            <a:r>
              <a:rPr lang="en-US" sz="2000" dirty="0">
                <a:solidFill>
                  <a:schemeClr val="tx1"/>
                </a:solidFill>
              </a:rPr>
              <a:t>.</a:t>
            </a:r>
            <a:endParaRPr lang="sr-Latn-RS" sz="2000" dirty="0">
              <a:solidFill>
                <a:schemeClr val="tx1"/>
              </a:solidFill>
            </a:endParaRPr>
          </a:p>
        </p:txBody>
      </p:sp>
      <p:sp>
        <p:nvSpPr>
          <p:cNvPr id="14" name="Rounded Rectangle 13">
            <a:extLst>
              <a:ext uri="{FF2B5EF4-FFF2-40B4-BE49-F238E27FC236}">
                <a16:creationId xmlns:a16="http://schemas.microsoft.com/office/drawing/2014/main" id="{6845BDD5-BAF4-5F41-94FE-F82EEEF570EE}"/>
              </a:ext>
            </a:extLst>
          </p:cNvPr>
          <p:cNvSpPr/>
          <p:nvPr/>
        </p:nvSpPr>
        <p:spPr>
          <a:xfrm>
            <a:off x="820371" y="3467971"/>
            <a:ext cx="9961826" cy="1192547"/>
          </a:xfrm>
          <a:prstGeom prst="round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rPr>
              <a:t>We provide services and immigration consulting to corporate and individual clients needing to travel, work, study or live anywhere in the world.</a:t>
            </a:r>
          </a:p>
        </p:txBody>
      </p:sp>
      <p:pic>
        <p:nvPicPr>
          <p:cNvPr id="15" name="Picture 14">
            <a:extLst>
              <a:ext uri="{FF2B5EF4-FFF2-40B4-BE49-F238E27FC236}">
                <a16:creationId xmlns:a16="http://schemas.microsoft.com/office/drawing/2014/main" id="{7BB0B7A3-5095-C347-88DD-11B02E83D4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561" y="6539748"/>
            <a:ext cx="993389" cy="182664"/>
          </a:xfrm>
          <a:prstGeom prst="rect">
            <a:avLst/>
          </a:prstGeom>
        </p:spPr>
      </p:pic>
      <p:sp>
        <p:nvSpPr>
          <p:cNvPr id="16" name="Rounded Rectangle 15">
            <a:extLst>
              <a:ext uri="{FF2B5EF4-FFF2-40B4-BE49-F238E27FC236}">
                <a16:creationId xmlns:a16="http://schemas.microsoft.com/office/drawing/2014/main" id="{63B93904-91B1-2742-A23B-A73BBBB5C2B5}"/>
              </a:ext>
            </a:extLst>
          </p:cNvPr>
          <p:cNvSpPr/>
          <p:nvPr/>
        </p:nvSpPr>
        <p:spPr>
          <a:xfrm>
            <a:off x="0" y="971679"/>
            <a:ext cx="3048000" cy="685797"/>
          </a:xfrm>
          <a:prstGeom prst="roundRect">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Montserrat Alternates" panose="02000505000000020004" pitchFamily="2" charset="77"/>
              </a:rPr>
              <a:t>We are…</a:t>
            </a:r>
          </a:p>
        </p:txBody>
      </p:sp>
    </p:spTree>
    <p:extLst>
      <p:ext uri="{BB962C8B-B14F-4D97-AF65-F5344CB8AC3E}">
        <p14:creationId xmlns:p14="http://schemas.microsoft.com/office/powerpoint/2010/main" val="2888913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D50929-7059-4C4A-B793-2AE851AB4C1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9141724"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9" name="Picture 8" descr="A close up of a piece of paper&#10;&#10;Description automatically generated">
            <a:extLst>
              <a:ext uri="{FF2B5EF4-FFF2-40B4-BE49-F238E27FC236}">
                <a16:creationId xmlns:a16="http://schemas.microsoft.com/office/drawing/2014/main" id="{DC2C91F9-5DF6-AF42-A935-2997B68905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90353"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10" name="TextBox 9">
            <a:extLst>
              <a:ext uri="{FF2B5EF4-FFF2-40B4-BE49-F238E27FC236}">
                <a16:creationId xmlns:a16="http://schemas.microsoft.com/office/drawing/2014/main" id="{60CA7927-14F0-E64A-A146-F0B4A53CB36E}"/>
              </a:ext>
            </a:extLst>
          </p:cNvPr>
          <p:cNvSpPr txBox="1"/>
          <p:nvPr/>
        </p:nvSpPr>
        <p:spPr>
          <a:xfrm>
            <a:off x="627255" y="2524146"/>
            <a:ext cx="6305550" cy="277937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dirty="0">
                <a:solidFill>
                  <a:schemeClr val="tx1">
                    <a:lumMod val="85000"/>
                    <a:lumOff val="15000"/>
                  </a:schemeClr>
                </a:solidFill>
                <a:ea typeface="+mj-ea"/>
                <a:cs typeface="+mj-cs"/>
              </a:rPr>
              <a:t>We are able to deliver a high-quality service in the area of </a:t>
            </a:r>
            <a:r>
              <a:rPr lang="en-US" sz="3600" b="1" dirty="0">
                <a:solidFill>
                  <a:schemeClr val="tx1">
                    <a:lumMod val="85000"/>
                    <a:lumOff val="15000"/>
                  </a:schemeClr>
                </a:solidFill>
                <a:ea typeface="+mj-ea"/>
                <a:cs typeface="+mj-cs"/>
              </a:rPr>
              <a:t>employment immigration </a:t>
            </a:r>
            <a:r>
              <a:rPr lang="en-US" sz="3600" dirty="0">
                <a:solidFill>
                  <a:schemeClr val="tx1">
                    <a:lumMod val="85000"/>
                    <a:lumOff val="15000"/>
                  </a:schemeClr>
                </a:solidFill>
                <a:ea typeface="+mj-ea"/>
                <a:cs typeface="+mj-cs"/>
              </a:rPr>
              <a:t>in a fast, secure and reliable way.</a:t>
            </a:r>
          </a:p>
        </p:txBody>
      </p:sp>
      <p:pic>
        <p:nvPicPr>
          <p:cNvPr id="12" name="Picture 11">
            <a:extLst>
              <a:ext uri="{FF2B5EF4-FFF2-40B4-BE49-F238E27FC236}">
                <a16:creationId xmlns:a16="http://schemas.microsoft.com/office/drawing/2014/main" id="{324F7376-292A-3144-8878-65039FF64C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0561" y="6539748"/>
            <a:ext cx="993389" cy="182664"/>
          </a:xfrm>
          <a:prstGeom prst="rect">
            <a:avLst/>
          </a:prstGeom>
        </p:spPr>
      </p:pic>
    </p:spTree>
    <p:extLst>
      <p:ext uri="{BB962C8B-B14F-4D97-AF65-F5344CB8AC3E}">
        <p14:creationId xmlns:p14="http://schemas.microsoft.com/office/powerpoint/2010/main" val="2163099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able, water, sky, aircraft&#10;&#10;Description automatically generated">
            <a:extLst>
              <a:ext uri="{FF2B5EF4-FFF2-40B4-BE49-F238E27FC236}">
                <a16:creationId xmlns:a16="http://schemas.microsoft.com/office/drawing/2014/main" id="{41A21753-4372-B04B-B89C-5106D2792D5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6" name="Rounded Rectangle 15">
            <a:extLst>
              <a:ext uri="{FF2B5EF4-FFF2-40B4-BE49-F238E27FC236}">
                <a16:creationId xmlns:a16="http://schemas.microsoft.com/office/drawing/2014/main" id="{89D54018-5FE4-5241-9931-A2087C213FAF}"/>
              </a:ext>
            </a:extLst>
          </p:cNvPr>
          <p:cNvSpPr/>
          <p:nvPr/>
        </p:nvSpPr>
        <p:spPr>
          <a:xfrm>
            <a:off x="-418891" y="0"/>
            <a:ext cx="12610891" cy="6857990"/>
          </a:xfrm>
          <a:prstGeom prst="roundRect">
            <a:avLst>
              <a:gd name="adj" fmla="val 0"/>
            </a:avLst>
          </a:prstGeom>
          <a:solidFill>
            <a:schemeClr val="bg2">
              <a:lumMod val="90000"/>
              <a:alpha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endParaRPr lang="en-US" sz="2000" dirty="0">
              <a:solidFill>
                <a:schemeClr val="tx1"/>
              </a:solidFill>
              <a:latin typeface="Montserrat Alternates" panose="02000505000000020004" pitchFamily="2" charset="77"/>
            </a:endParaRPr>
          </a:p>
        </p:txBody>
      </p:sp>
      <p:sp>
        <p:nvSpPr>
          <p:cNvPr id="20" name="Rounded Rectangle 19">
            <a:extLst>
              <a:ext uri="{FF2B5EF4-FFF2-40B4-BE49-F238E27FC236}">
                <a16:creationId xmlns:a16="http://schemas.microsoft.com/office/drawing/2014/main" id="{CF8BACBE-9B16-AA4F-AD34-2ABD194B044E}"/>
              </a:ext>
            </a:extLst>
          </p:cNvPr>
          <p:cNvSpPr/>
          <p:nvPr/>
        </p:nvSpPr>
        <p:spPr>
          <a:xfrm>
            <a:off x="251815" y="943559"/>
            <a:ext cx="9620974" cy="1192547"/>
          </a:xfrm>
          <a:prstGeom prst="round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Our services are provided through a network of a main hub in Belgrade and local agents/offices across multiple CEE countries.</a:t>
            </a:r>
          </a:p>
        </p:txBody>
      </p:sp>
      <p:sp>
        <p:nvSpPr>
          <p:cNvPr id="21" name="Rounded Rectangle 20">
            <a:extLst>
              <a:ext uri="{FF2B5EF4-FFF2-40B4-BE49-F238E27FC236}">
                <a16:creationId xmlns:a16="http://schemas.microsoft.com/office/drawing/2014/main" id="{F8A35BA6-BD89-5E42-BA8B-88CD4BCCA8C7}"/>
              </a:ext>
            </a:extLst>
          </p:cNvPr>
          <p:cNvSpPr/>
          <p:nvPr/>
        </p:nvSpPr>
        <p:spPr>
          <a:xfrm>
            <a:off x="1207173" y="3539984"/>
            <a:ext cx="9620975" cy="1192547"/>
          </a:xfrm>
          <a:prstGeom prst="round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We are highly experienced travel visa experts and immigration consultants offering personalized attention and professional service.</a:t>
            </a:r>
          </a:p>
        </p:txBody>
      </p:sp>
      <p:sp>
        <p:nvSpPr>
          <p:cNvPr id="22" name="Rounded Rectangle 21">
            <a:extLst>
              <a:ext uri="{FF2B5EF4-FFF2-40B4-BE49-F238E27FC236}">
                <a16:creationId xmlns:a16="http://schemas.microsoft.com/office/drawing/2014/main" id="{FBB15779-30DB-244E-8E04-957090E66D2D}"/>
              </a:ext>
            </a:extLst>
          </p:cNvPr>
          <p:cNvSpPr/>
          <p:nvPr/>
        </p:nvSpPr>
        <p:spPr>
          <a:xfrm>
            <a:off x="1827885" y="4857591"/>
            <a:ext cx="9620975" cy="1192547"/>
          </a:xfrm>
          <a:prstGeom prst="round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Our experts are accustomed to meeting tight deadlines and understand the urgency of last-minute trips.</a:t>
            </a:r>
          </a:p>
        </p:txBody>
      </p:sp>
      <p:sp>
        <p:nvSpPr>
          <p:cNvPr id="26" name="Rounded Rectangle 25">
            <a:extLst>
              <a:ext uri="{FF2B5EF4-FFF2-40B4-BE49-F238E27FC236}">
                <a16:creationId xmlns:a16="http://schemas.microsoft.com/office/drawing/2014/main" id="{8ECB7B4C-E3CD-6447-A3CE-67EEEFD21994}"/>
              </a:ext>
            </a:extLst>
          </p:cNvPr>
          <p:cNvSpPr/>
          <p:nvPr/>
        </p:nvSpPr>
        <p:spPr>
          <a:xfrm>
            <a:off x="784897" y="2259678"/>
            <a:ext cx="9620975" cy="1192547"/>
          </a:xfrm>
          <a:prstGeom prst="round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We are so far present in: Poland, the Czech Republic, Hungary, Montenegro, Macedonia, Albania, Croatia, Bosnia and Herzegovina; whose activities are coordinated by our main office in Belgrade.</a:t>
            </a:r>
          </a:p>
        </p:txBody>
      </p:sp>
      <p:sp>
        <p:nvSpPr>
          <p:cNvPr id="28" name="Rounded Rectangle 27">
            <a:extLst>
              <a:ext uri="{FF2B5EF4-FFF2-40B4-BE49-F238E27FC236}">
                <a16:creationId xmlns:a16="http://schemas.microsoft.com/office/drawing/2014/main" id="{4E66B7A8-6EF9-FC4B-BF97-3341057C35BB}"/>
              </a:ext>
            </a:extLst>
          </p:cNvPr>
          <p:cNvSpPr/>
          <p:nvPr/>
        </p:nvSpPr>
        <p:spPr>
          <a:xfrm>
            <a:off x="-333169" y="0"/>
            <a:ext cx="2769458" cy="764907"/>
          </a:xfrm>
          <a:prstGeom prst="roundRect">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2000" dirty="0">
              <a:solidFill>
                <a:schemeClr val="tx1"/>
              </a:solidFill>
              <a:latin typeface="Montserrat Alternates" panose="02000505000000020004" pitchFamily="2" charset="77"/>
            </a:endParaRPr>
          </a:p>
        </p:txBody>
      </p:sp>
      <p:pic>
        <p:nvPicPr>
          <p:cNvPr id="29" name="Picture 28">
            <a:extLst>
              <a:ext uri="{FF2B5EF4-FFF2-40B4-BE49-F238E27FC236}">
                <a16:creationId xmlns:a16="http://schemas.microsoft.com/office/drawing/2014/main" id="{99F2EBCF-0E1D-E040-833B-05C5DF5959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815" y="206782"/>
            <a:ext cx="1910716" cy="351341"/>
          </a:xfrm>
          <a:prstGeom prst="rect">
            <a:avLst/>
          </a:prstGeom>
        </p:spPr>
      </p:pic>
      <p:sp>
        <p:nvSpPr>
          <p:cNvPr id="30" name="Rounded Rectangle 29">
            <a:extLst>
              <a:ext uri="{FF2B5EF4-FFF2-40B4-BE49-F238E27FC236}">
                <a16:creationId xmlns:a16="http://schemas.microsoft.com/office/drawing/2014/main" id="{45670E55-45BA-6C48-A69C-B76729FC5804}"/>
              </a:ext>
            </a:extLst>
          </p:cNvPr>
          <p:cNvSpPr/>
          <p:nvPr/>
        </p:nvSpPr>
        <p:spPr>
          <a:xfrm>
            <a:off x="9144000" y="6160364"/>
            <a:ext cx="3048000" cy="685797"/>
          </a:xfrm>
          <a:prstGeom prst="roundRect">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ontserrat Alternates" panose="02000505000000020004" pitchFamily="2" charset="77"/>
              </a:rPr>
              <a:t>But it’s not about us…</a:t>
            </a:r>
          </a:p>
        </p:txBody>
      </p:sp>
      <p:pic>
        <p:nvPicPr>
          <p:cNvPr id="17" name="Picture 16">
            <a:extLst>
              <a:ext uri="{FF2B5EF4-FFF2-40B4-BE49-F238E27FC236}">
                <a16:creationId xmlns:a16="http://schemas.microsoft.com/office/drawing/2014/main" id="{B3A8632A-D132-C145-BD8D-09161638BA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561" y="6539748"/>
            <a:ext cx="993389" cy="182664"/>
          </a:xfrm>
          <a:prstGeom prst="rect">
            <a:avLst/>
          </a:prstGeom>
        </p:spPr>
      </p:pic>
    </p:spTree>
    <p:extLst>
      <p:ext uri="{BB962C8B-B14F-4D97-AF65-F5344CB8AC3E}">
        <p14:creationId xmlns:p14="http://schemas.microsoft.com/office/powerpoint/2010/main" val="2365477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couple of people that are standing in a room&#10;&#10;Description automatically generated">
            <a:extLst>
              <a:ext uri="{FF2B5EF4-FFF2-40B4-BE49-F238E27FC236}">
                <a16:creationId xmlns:a16="http://schemas.microsoft.com/office/drawing/2014/main" id="{D49EE7C0-09F3-1844-BDED-3692D7FE999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cxnSp>
        <p:nvCxnSpPr>
          <p:cNvPr id="26" name="Straight Connector 25">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3E07C83-FCE0-D645-A523-A224AEA4DC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561" y="6539748"/>
            <a:ext cx="993389" cy="182664"/>
          </a:xfrm>
          <a:prstGeom prst="rect">
            <a:avLst/>
          </a:prstGeom>
        </p:spPr>
      </p:pic>
      <p:sp>
        <p:nvSpPr>
          <p:cNvPr id="7" name="TextBox 6">
            <a:extLst>
              <a:ext uri="{FF2B5EF4-FFF2-40B4-BE49-F238E27FC236}">
                <a16:creationId xmlns:a16="http://schemas.microsoft.com/office/drawing/2014/main" id="{8258ADDE-7EAA-E84C-9971-1B5A9A19AA96}"/>
              </a:ext>
            </a:extLst>
          </p:cNvPr>
          <p:cNvSpPr txBox="1"/>
          <p:nvPr/>
        </p:nvSpPr>
        <p:spPr>
          <a:xfrm>
            <a:off x="4454766" y="442598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dirty="0">
                <a:solidFill>
                  <a:schemeClr val="tx1">
                    <a:lumMod val="85000"/>
                    <a:lumOff val="15000"/>
                  </a:schemeClr>
                </a:solidFill>
                <a:latin typeface="Montserrat Alternates" panose="02000505000000020004" pitchFamily="2" charset="77"/>
                <a:ea typeface="+mj-ea"/>
                <a:cs typeface="+mj-cs"/>
              </a:rPr>
              <a:t>and Your time.</a:t>
            </a:r>
          </a:p>
        </p:txBody>
      </p:sp>
      <p:sp>
        <p:nvSpPr>
          <p:cNvPr id="2" name="Oval 1">
            <a:extLst>
              <a:ext uri="{FF2B5EF4-FFF2-40B4-BE49-F238E27FC236}">
                <a16:creationId xmlns:a16="http://schemas.microsoft.com/office/drawing/2014/main" id="{43C3E55C-87B8-E345-8211-541FB2B23A31}"/>
              </a:ext>
            </a:extLst>
          </p:cNvPr>
          <p:cNvSpPr/>
          <p:nvPr/>
        </p:nvSpPr>
        <p:spPr>
          <a:xfrm>
            <a:off x="-175130" y="-486004"/>
            <a:ext cx="4841509" cy="4841509"/>
          </a:xfrm>
          <a:prstGeom prst="ellips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9D5D645-A541-5846-8E77-4F612E90820D}"/>
              </a:ext>
            </a:extLst>
          </p:cNvPr>
          <p:cNvSpPr txBox="1"/>
          <p:nvPr/>
        </p:nvSpPr>
        <p:spPr>
          <a:xfrm>
            <a:off x="319603" y="1017722"/>
            <a:ext cx="3852041" cy="1834056"/>
          </a:xfrm>
          <a:prstGeom prst="rect">
            <a:avLst/>
          </a:prstGeom>
        </p:spPr>
        <p:txBody>
          <a:bodyPr vert="horz" lIns="91440" tIns="45720" rIns="91440" bIns="45720" rtlCol="0" anchor="ctr">
            <a:normAutofit/>
          </a:bodyPr>
          <a:lstStyle>
            <a:defPPr>
              <a:defRPr lang="en-US"/>
            </a:defPPr>
            <a:lvl1pPr algn="ctr">
              <a:lnSpc>
                <a:spcPct val="90000"/>
              </a:lnSpc>
              <a:spcBef>
                <a:spcPct val="0"/>
              </a:spcBef>
              <a:spcAft>
                <a:spcPts val="600"/>
              </a:spcAft>
              <a:defRPr sz="3600">
                <a:solidFill>
                  <a:schemeClr val="tx1">
                    <a:lumMod val="85000"/>
                    <a:lumOff val="15000"/>
                  </a:schemeClr>
                </a:solidFill>
                <a:latin typeface="Montserrat Alternates" panose="02000505000000020004" pitchFamily="2" charset="77"/>
                <a:ea typeface="+mj-ea"/>
                <a:cs typeface="+mj-cs"/>
              </a:defRPr>
            </a:lvl1pPr>
          </a:lstStyle>
          <a:p>
            <a:r>
              <a:rPr lang="en-US" dirty="0"/>
              <a:t>It’s about You,</a:t>
            </a:r>
          </a:p>
        </p:txBody>
      </p:sp>
      <p:cxnSp>
        <p:nvCxnSpPr>
          <p:cNvPr id="5" name="Straight Connector 4">
            <a:extLst>
              <a:ext uri="{FF2B5EF4-FFF2-40B4-BE49-F238E27FC236}">
                <a16:creationId xmlns:a16="http://schemas.microsoft.com/office/drawing/2014/main" id="{E20437EF-AAFF-E443-B7A8-B59770E54D14}"/>
              </a:ext>
            </a:extLst>
          </p:cNvPr>
          <p:cNvCxnSpPr/>
          <p:nvPr/>
        </p:nvCxnSpPr>
        <p:spPr>
          <a:xfrm>
            <a:off x="1613072" y="2277613"/>
            <a:ext cx="935420" cy="0"/>
          </a:xfrm>
          <a:prstGeom prst="line">
            <a:avLst/>
          </a:prstGeom>
          <a:ln w="2857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146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FF3764-8207-9040-A8EE-A298F1FEBF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623"/>
            <a:ext cx="12191980" cy="6857990"/>
          </a:xfrm>
          <a:prstGeom prst="rect">
            <a:avLst/>
          </a:prstGeom>
        </p:spPr>
      </p:pic>
      <p:sp>
        <p:nvSpPr>
          <p:cNvPr id="6" name="Oval 5">
            <a:extLst>
              <a:ext uri="{FF2B5EF4-FFF2-40B4-BE49-F238E27FC236}">
                <a16:creationId xmlns:a16="http://schemas.microsoft.com/office/drawing/2014/main" id="{6F23FB3D-9A1E-5B44-96E0-32E887346346}"/>
              </a:ext>
            </a:extLst>
          </p:cNvPr>
          <p:cNvSpPr/>
          <p:nvPr/>
        </p:nvSpPr>
        <p:spPr>
          <a:xfrm>
            <a:off x="4574837" y="2148799"/>
            <a:ext cx="3042326" cy="3042326"/>
          </a:xfrm>
          <a:prstGeom prst="ellipse">
            <a:avLst/>
          </a:prstGeom>
          <a:solidFill>
            <a:schemeClr val="bg1">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000" dirty="0"/>
          </a:p>
        </p:txBody>
      </p:sp>
      <p:sp>
        <p:nvSpPr>
          <p:cNvPr id="7" name="TextBox 6">
            <a:extLst>
              <a:ext uri="{FF2B5EF4-FFF2-40B4-BE49-F238E27FC236}">
                <a16:creationId xmlns:a16="http://schemas.microsoft.com/office/drawing/2014/main" id="{DC77EC04-5389-944B-8319-BC652C55A955}"/>
              </a:ext>
            </a:extLst>
          </p:cNvPr>
          <p:cNvSpPr txBox="1"/>
          <p:nvPr/>
        </p:nvSpPr>
        <p:spPr>
          <a:xfrm>
            <a:off x="4428533" y="2667862"/>
            <a:ext cx="3417019" cy="1569660"/>
          </a:xfrm>
          <a:prstGeom prst="rect">
            <a:avLst/>
          </a:prstGeom>
          <a:noFill/>
        </p:spPr>
        <p:txBody>
          <a:bodyPr wrap="square" rtlCol="0">
            <a:spAutoFit/>
          </a:bodyPr>
          <a:lstStyle/>
          <a:p>
            <a:pPr algn="ctr"/>
            <a:r>
              <a:rPr lang="en-US" sz="3200" dirty="0">
                <a:latin typeface="Montserrat Alternates" panose="02000505000000020004" pitchFamily="2" charset="77"/>
              </a:rPr>
              <a:t>…and about </a:t>
            </a:r>
          </a:p>
          <a:p>
            <a:pPr algn="ctr"/>
            <a:r>
              <a:rPr lang="en-US" sz="3200" dirty="0">
                <a:latin typeface="Montserrat Alternates" panose="02000505000000020004" pitchFamily="2" charset="77"/>
              </a:rPr>
              <a:t>finding the right balance.</a:t>
            </a:r>
          </a:p>
        </p:txBody>
      </p:sp>
      <p:cxnSp>
        <p:nvCxnSpPr>
          <p:cNvPr id="9" name="Straight Connector 8">
            <a:extLst>
              <a:ext uri="{FF2B5EF4-FFF2-40B4-BE49-F238E27FC236}">
                <a16:creationId xmlns:a16="http://schemas.microsoft.com/office/drawing/2014/main" id="{BB9E7EF4-6220-2D42-9153-7576FCB10DC7}"/>
              </a:ext>
            </a:extLst>
          </p:cNvPr>
          <p:cNvCxnSpPr/>
          <p:nvPr/>
        </p:nvCxnSpPr>
        <p:spPr>
          <a:xfrm>
            <a:off x="5457825" y="4334737"/>
            <a:ext cx="1228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6F7D0E3-910C-F84C-9142-4493EEB10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561" y="6539748"/>
            <a:ext cx="993389" cy="182664"/>
          </a:xfrm>
          <a:prstGeom prst="rect">
            <a:avLst/>
          </a:prstGeom>
        </p:spPr>
      </p:pic>
    </p:spTree>
    <p:extLst>
      <p:ext uri="{BB962C8B-B14F-4D97-AF65-F5344CB8AC3E}">
        <p14:creationId xmlns:p14="http://schemas.microsoft.com/office/powerpoint/2010/main" val="210158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67B31C-FF71-4546-ADB8-2CB772565357}"/>
              </a:ext>
            </a:extLst>
          </p:cNvPr>
          <p:cNvSpPr txBox="1"/>
          <p:nvPr/>
        </p:nvSpPr>
        <p:spPr>
          <a:xfrm>
            <a:off x="90914" y="150393"/>
            <a:ext cx="11986786" cy="646331"/>
          </a:xfrm>
          <a:prstGeom prst="rect">
            <a:avLst/>
          </a:prstGeom>
          <a:solidFill>
            <a:schemeClr val="bg1">
              <a:alpha val="81000"/>
            </a:schemeClr>
          </a:solidFill>
        </p:spPr>
        <p:txBody>
          <a:bodyPr wrap="square" rtlCol="0">
            <a:spAutoFit/>
          </a:bodyPr>
          <a:lstStyle/>
          <a:p>
            <a:r>
              <a:rPr lang="en-US" sz="3600" dirty="0">
                <a:latin typeface="Montserrat Alternates" panose="02000505000000020004" pitchFamily="2" charset="77"/>
              </a:rPr>
              <a:t>Whether you are…</a:t>
            </a:r>
          </a:p>
        </p:txBody>
      </p:sp>
      <p:pic>
        <p:nvPicPr>
          <p:cNvPr id="6" name="Picture 5" descr="A person standing in front of a crowd&#10;&#10;Description automatically generated">
            <a:extLst>
              <a:ext uri="{FF2B5EF4-FFF2-40B4-BE49-F238E27FC236}">
                <a16:creationId xmlns:a16="http://schemas.microsoft.com/office/drawing/2014/main" id="{CDBE1F14-FF8A-444A-B7E3-961DBAB92D2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8809" y="1227557"/>
            <a:ext cx="2466976" cy="3150315"/>
          </a:xfrm>
          <a:prstGeom prst="ellipse">
            <a:avLst/>
          </a:prstGeom>
          <a:ln>
            <a:noFill/>
          </a:ln>
          <a:effectLst>
            <a:softEdge rad="112500"/>
          </a:effectLst>
        </p:spPr>
      </p:pic>
      <p:pic>
        <p:nvPicPr>
          <p:cNvPr id="13" name="Picture 12" descr="A picture containing person, table, indoor, text&#10;&#10;Description automatically generated">
            <a:extLst>
              <a:ext uri="{FF2B5EF4-FFF2-40B4-BE49-F238E27FC236}">
                <a16:creationId xmlns:a16="http://schemas.microsoft.com/office/drawing/2014/main" id="{D114F464-96B7-2548-8C3E-2F16C655A5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4254" y="1012560"/>
            <a:ext cx="3981164" cy="2862275"/>
          </a:xfrm>
          <a:prstGeom prst="ellipse">
            <a:avLst/>
          </a:prstGeom>
          <a:ln>
            <a:noFill/>
          </a:ln>
          <a:effectLst>
            <a:softEdge rad="112500"/>
          </a:effectLst>
        </p:spPr>
      </p:pic>
      <p:pic>
        <p:nvPicPr>
          <p:cNvPr id="15" name="Picture 14" descr="A picture containing person, holding, man, indoor&#10;&#10;Description automatically generated">
            <a:extLst>
              <a:ext uri="{FF2B5EF4-FFF2-40B4-BE49-F238E27FC236}">
                <a16:creationId xmlns:a16="http://schemas.microsoft.com/office/drawing/2014/main" id="{84F9D6A3-55B7-154B-806A-62AE2D33AF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52053" y="4245101"/>
            <a:ext cx="2893181" cy="19212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A fighter jet flying through a cloudy blue sky&#10;&#10;Description automatically generated">
            <a:extLst>
              <a:ext uri="{FF2B5EF4-FFF2-40B4-BE49-F238E27FC236}">
                <a16:creationId xmlns:a16="http://schemas.microsoft.com/office/drawing/2014/main" id="{D1CCF25E-C654-6B40-BF6A-8181F42002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57674" y="3850860"/>
            <a:ext cx="3983325" cy="2645177"/>
          </a:xfrm>
          <a:prstGeom prst="ellipse">
            <a:avLst/>
          </a:prstGeom>
          <a:ln>
            <a:noFill/>
          </a:ln>
          <a:effectLst>
            <a:softEdge rad="112500"/>
          </a:effectLst>
        </p:spPr>
      </p:pic>
      <p:sp>
        <p:nvSpPr>
          <p:cNvPr id="19" name="Rounded Rectangle 18">
            <a:extLst>
              <a:ext uri="{FF2B5EF4-FFF2-40B4-BE49-F238E27FC236}">
                <a16:creationId xmlns:a16="http://schemas.microsoft.com/office/drawing/2014/main" id="{C79FEC15-D5DA-724D-906F-29F906E7E1AC}"/>
              </a:ext>
            </a:extLst>
          </p:cNvPr>
          <p:cNvSpPr/>
          <p:nvPr/>
        </p:nvSpPr>
        <p:spPr>
          <a:xfrm>
            <a:off x="1867428" y="1329438"/>
            <a:ext cx="2970790" cy="704850"/>
          </a:xfrm>
          <a:prstGeom prst="roundRect">
            <a:avLst>
              <a:gd name="adj" fmla="val 2342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4DAF287-D829-424B-9DEF-6E4A4478DE65}"/>
              </a:ext>
            </a:extLst>
          </p:cNvPr>
          <p:cNvSpPr/>
          <p:nvPr/>
        </p:nvSpPr>
        <p:spPr>
          <a:xfrm>
            <a:off x="1957674" y="1497197"/>
            <a:ext cx="2319866" cy="430887"/>
          </a:xfrm>
          <a:prstGeom prst="rect">
            <a:avLst/>
          </a:prstGeom>
        </p:spPr>
        <p:txBody>
          <a:bodyPr wrap="none">
            <a:spAutoFit/>
          </a:bodyPr>
          <a:lstStyle/>
          <a:p>
            <a:pPr fontAlgn="base"/>
            <a:r>
              <a:rPr lang="en-US" sz="2200" b="1" i="0" u="none" strike="noStrike" dirty="0">
                <a:solidFill>
                  <a:srgbClr val="000000"/>
                </a:solidFill>
                <a:effectLst/>
                <a:latin typeface="Montserrat Alternates" panose="02000505000000020004" pitchFamily="2" charset="77"/>
              </a:rPr>
              <a:t>Individual </a:t>
            </a:r>
            <a:r>
              <a:rPr lang="en-US" sz="2200" b="1" dirty="0">
                <a:solidFill>
                  <a:srgbClr val="000000"/>
                </a:solidFill>
                <a:latin typeface="Montserrat Alternates" panose="02000505000000020004" pitchFamily="2" charset="77"/>
              </a:rPr>
              <a:t>traveler</a:t>
            </a:r>
            <a:endParaRPr lang="en-US" sz="2200" b="1" i="0" u="none" strike="noStrike" dirty="0">
              <a:solidFill>
                <a:srgbClr val="000000"/>
              </a:solidFill>
              <a:effectLst/>
              <a:latin typeface="Montserrat Alternates" panose="02000505000000020004" pitchFamily="2" charset="77"/>
            </a:endParaRPr>
          </a:p>
        </p:txBody>
      </p:sp>
      <p:sp>
        <p:nvSpPr>
          <p:cNvPr id="20" name="Rounded Rectangle 19">
            <a:extLst>
              <a:ext uri="{FF2B5EF4-FFF2-40B4-BE49-F238E27FC236}">
                <a16:creationId xmlns:a16="http://schemas.microsoft.com/office/drawing/2014/main" id="{079FB3E5-A56C-4047-9DB4-6B97EB3AB3F3}"/>
              </a:ext>
            </a:extLst>
          </p:cNvPr>
          <p:cNvSpPr/>
          <p:nvPr/>
        </p:nvSpPr>
        <p:spPr>
          <a:xfrm>
            <a:off x="8413884" y="2982798"/>
            <a:ext cx="3663816" cy="704850"/>
          </a:xfrm>
          <a:prstGeom prst="roundRect">
            <a:avLst>
              <a:gd name="adj" fmla="val 2342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F5D9B75-D693-C740-A82F-A76C3BD1EA09}"/>
              </a:ext>
            </a:extLst>
          </p:cNvPr>
          <p:cNvSpPr/>
          <p:nvPr/>
        </p:nvSpPr>
        <p:spPr>
          <a:xfrm>
            <a:off x="8495215" y="3150557"/>
            <a:ext cx="2170787" cy="430887"/>
          </a:xfrm>
          <a:prstGeom prst="rect">
            <a:avLst/>
          </a:prstGeom>
        </p:spPr>
        <p:txBody>
          <a:bodyPr wrap="none">
            <a:spAutoFit/>
          </a:bodyPr>
          <a:lstStyle/>
          <a:p>
            <a:pPr fontAlgn="base"/>
            <a:r>
              <a:rPr lang="sr-Latn-RS" sz="2200" b="1" i="0" u="none" strike="noStrike" dirty="0">
                <a:solidFill>
                  <a:srgbClr val="000000"/>
                </a:solidFill>
                <a:effectLst/>
                <a:latin typeface="Montserrat Alternates" panose="02000505000000020004" pitchFamily="2" charset="77"/>
              </a:rPr>
              <a:t>Business traveler</a:t>
            </a:r>
            <a:endParaRPr lang="en-US" sz="2200" b="1" i="0" u="none" strike="noStrike" dirty="0">
              <a:solidFill>
                <a:srgbClr val="000000"/>
              </a:solidFill>
              <a:effectLst/>
              <a:latin typeface="Montserrat Alternates" panose="02000505000000020004" pitchFamily="2" charset="77"/>
            </a:endParaRPr>
          </a:p>
        </p:txBody>
      </p:sp>
      <p:sp>
        <p:nvSpPr>
          <p:cNvPr id="22" name="Rounded Rectangle 21">
            <a:extLst>
              <a:ext uri="{FF2B5EF4-FFF2-40B4-BE49-F238E27FC236}">
                <a16:creationId xmlns:a16="http://schemas.microsoft.com/office/drawing/2014/main" id="{5DA55CDD-AF4F-0B49-90FB-F075F64346C0}"/>
              </a:ext>
            </a:extLst>
          </p:cNvPr>
          <p:cNvSpPr/>
          <p:nvPr/>
        </p:nvSpPr>
        <p:spPr>
          <a:xfrm>
            <a:off x="380999" y="5629263"/>
            <a:ext cx="2314785" cy="704850"/>
          </a:xfrm>
          <a:prstGeom prst="roundRect">
            <a:avLst>
              <a:gd name="adj" fmla="val 2342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8249E7B-30BD-C64E-B858-A08D60BD683E}"/>
              </a:ext>
            </a:extLst>
          </p:cNvPr>
          <p:cNvSpPr/>
          <p:nvPr/>
        </p:nvSpPr>
        <p:spPr>
          <a:xfrm>
            <a:off x="431823" y="5814607"/>
            <a:ext cx="1793376" cy="430887"/>
          </a:xfrm>
          <a:prstGeom prst="rect">
            <a:avLst/>
          </a:prstGeom>
        </p:spPr>
        <p:txBody>
          <a:bodyPr wrap="none">
            <a:spAutoFit/>
          </a:bodyPr>
          <a:lstStyle/>
          <a:p>
            <a:pPr fontAlgn="base"/>
            <a:r>
              <a:rPr lang="en-US" sz="2200" b="1" dirty="0">
                <a:solidFill>
                  <a:srgbClr val="000000"/>
                </a:solidFill>
                <a:latin typeface="Montserrat Alternates" panose="02000505000000020004" pitchFamily="2" charset="77"/>
              </a:rPr>
              <a:t>Tour operator</a:t>
            </a:r>
            <a:endParaRPr lang="en-US" sz="2200" b="1" i="0" u="none" strike="noStrike" dirty="0">
              <a:solidFill>
                <a:srgbClr val="000000"/>
              </a:solidFill>
              <a:effectLst/>
              <a:latin typeface="Montserrat Alternates" panose="02000505000000020004" pitchFamily="2" charset="77"/>
            </a:endParaRPr>
          </a:p>
        </p:txBody>
      </p:sp>
      <p:sp>
        <p:nvSpPr>
          <p:cNvPr id="24" name="Rounded Rectangle 23">
            <a:extLst>
              <a:ext uri="{FF2B5EF4-FFF2-40B4-BE49-F238E27FC236}">
                <a16:creationId xmlns:a16="http://schemas.microsoft.com/office/drawing/2014/main" id="{A9F1D1EC-B4B5-D148-9199-F75F09CF6D58}"/>
              </a:ext>
            </a:extLst>
          </p:cNvPr>
          <p:cNvSpPr/>
          <p:nvPr/>
        </p:nvSpPr>
        <p:spPr>
          <a:xfrm>
            <a:off x="6712875" y="5694592"/>
            <a:ext cx="3171905" cy="704850"/>
          </a:xfrm>
          <a:prstGeom prst="roundRect">
            <a:avLst>
              <a:gd name="adj" fmla="val 2342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6D497B8E-7DA1-9345-A73B-AD8061012BAB}"/>
              </a:ext>
            </a:extLst>
          </p:cNvPr>
          <p:cNvSpPr/>
          <p:nvPr/>
        </p:nvSpPr>
        <p:spPr>
          <a:xfrm>
            <a:off x="6801970" y="5872154"/>
            <a:ext cx="2518959" cy="430887"/>
          </a:xfrm>
          <a:prstGeom prst="rect">
            <a:avLst/>
          </a:prstGeom>
        </p:spPr>
        <p:txBody>
          <a:bodyPr wrap="none">
            <a:spAutoFit/>
          </a:bodyPr>
          <a:lstStyle/>
          <a:p>
            <a:pPr fontAlgn="base"/>
            <a:r>
              <a:rPr lang="en-US" sz="2200" b="1" i="0" u="none" strike="noStrike" dirty="0">
                <a:solidFill>
                  <a:srgbClr val="000000"/>
                </a:solidFill>
                <a:effectLst/>
                <a:latin typeface="Montserrat Alternates" panose="02000505000000020004" pitchFamily="2" charset="77"/>
              </a:rPr>
              <a:t>Government official</a:t>
            </a:r>
          </a:p>
        </p:txBody>
      </p:sp>
      <p:sp>
        <p:nvSpPr>
          <p:cNvPr id="27" name="Rectangle 26">
            <a:extLst>
              <a:ext uri="{FF2B5EF4-FFF2-40B4-BE49-F238E27FC236}">
                <a16:creationId xmlns:a16="http://schemas.microsoft.com/office/drawing/2014/main" id="{4962E945-4A27-A741-9CD9-57F29D11972F}"/>
              </a:ext>
            </a:extLst>
          </p:cNvPr>
          <p:cNvSpPr/>
          <p:nvPr/>
        </p:nvSpPr>
        <p:spPr>
          <a:xfrm>
            <a:off x="90914" y="47625"/>
            <a:ext cx="11986786" cy="45719"/>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1B0180C-9556-FE4C-BFF8-262DE864F672}"/>
              </a:ext>
            </a:extLst>
          </p:cNvPr>
          <p:cNvSpPr/>
          <p:nvPr/>
        </p:nvSpPr>
        <p:spPr>
          <a:xfrm>
            <a:off x="90914" y="858727"/>
            <a:ext cx="11986786" cy="45719"/>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96A7A382-5B83-5B48-90E1-61F4BFDEE04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0561" y="6539748"/>
            <a:ext cx="993389" cy="182664"/>
          </a:xfrm>
          <a:prstGeom prst="rect">
            <a:avLst/>
          </a:prstGeom>
        </p:spPr>
      </p:pic>
    </p:spTree>
    <p:extLst>
      <p:ext uri="{BB962C8B-B14F-4D97-AF65-F5344CB8AC3E}">
        <p14:creationId xmlns:p14="http://schemas.microsoft.com/office/powerpoint/2010/main" val="1724836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close up of a clock&#10;&#10;Description automatically generated">
            <a:extLst>
              <a:ext uri="{FF2B5EF4-FFF2-40B4-BE49-F238E27FC236}">
                <a16:creationId xmlns:a16="http://schemas.microsoft.com/office/drawing/2014/main" id="{1BC9075C-5393-AB4C-8032-FC0CAEFB93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61E0A14-207C-0B45-80C3-8F240A79FC84}"/>
              </a:ext>
            </a:extLst>
          </p:cNvPr>
          <p:cNvSpPr txBox="1"/>
          <p:nvPr/>
        </p:nvSpPr>
        <p:spPr>
          <a:xfrm>
            <a:off x="1" y="5317240"/>
            <a:ext cx="11734800"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dirty="0">
                <a:solidFill>
                  <a:schemeClr val="tx1">
                    <a:lumMod val="85000"/>
                    <a:lumOff val="15000"/>
                  </a:schemeClr>
                </a:solidFill>
                <a:latin typeface="Montserrat Alternates" panose="02000505000000020004" pitchFamily="2" charset="77"/>
                <a:ea typeface="+mj-ea"/>
                <a:cs typeface="+mj-cs"/>
              </a:rPr>
              <a:t>…time is the most precious resource.</a:t>
            </a:r>
          </a:p>
        </p:txBody>
      </p:sp>
      <p:cxnSp>
        <p:nvCxnSpPr>
          <p:cNvPr id="23" name="Straight Connector 2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5B443DC-FB91-4540-A72C-7C569FB2DE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561" y="6539748"/>
            <a:ext cx="993389" cy="182664"/>
          </a:xfrm>
          <a:prstGeom prst="rect">
            <a:avLst/>
          </a:prstGeom>
        </p:spPr>
      </p:pic>
    </p:spTree>
    <p:extLst>
      <p:ext uri="{BB962C8B-B14F-4D97-AF65-F5344CB8AC3E}">
        <p14:creationId xmlns:p14="http://schemas.microsoft.com/office/powerpoint/2010/main" val="3882969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6DCF302-40CC-4244-A882-FBDD19DB937E}"/>
              </a:ext>
            </a:extLst>
          </p:cNvPr>
          <p:cNvPicPr>
            <a:picLocks noChangeAspect="1"/>
          </p:cNvPicPr>
          <p:nvPr/>
        </p:nvPicPr>
        <p:blipFill rotWithShape="1">
          <a:blip r:embed="rId2">
            <a:alphaModFix amt="35000"/>
            <a:duotone>
              <a:schemeClr val="accent5">
                <a:shade val="45000"/>
                <a:satMod val="135000"/>
              </a:schemeClr>
              <a:prstClr val="white"/>
            </a:duotone>
          </a:blip>
          <a:srcRect l="4237" r="20207"/>
          <a:stretch/>
        </p:blipFill>
        <p:spPr>
          <a:xfrm>
            <a:off x="-1" y="10"/>
            <a:ext cx="12192000" cy="6857990"/>
          </a:xfrm>
          <a:prstGeom prst="rect">
            <a:avLst/>
          </a:prstGeom>
        </p:spPr>
      </p:pic>
      <p:cxnSp>
        <p:nvCxnSpPr>
          <p:cNvPr id="37" name="Straight Connector 3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CBEA780-4F54-4949-A37B-96B4A1C9819A}"/>
              </a:ext>
            </a:extLst>
          </p:cNvPr>
          <p:cNvSpPr txBox="1"/>
          <p:nvPr/>
        </p:nvSpPr>
        <p:spPr>
          <a:xfrm>
            <a:off x="5155379" y="1065862"/>
            <a:ext cx="5744685" cy="47262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200" dirty="0">
                <a:solidFill>
                  <a:srgbClr val="FFFFFF"/>
                </a:solidFill>
              </a:rPr>
              <a:t>With us, clients get a unique visa service and immigration consultancy coverage in almost every part of the world.</a:t>
            </a:r>
          </a:p>
          <a:p>
            <a:pPr indent="-228600">
              <a:lnSpc>
                <a:spcPct val="90000"/>
              </a:lnSpc>
              <a:spcBef>
                <a:spcPct val="0"/>
              </a:spcBef>
              <a:spcAft>
                <a:spcPts val="600"/>
              </a:spcAft>
              <a:buFont typeface="Arial" panose="020B0604020202020204" pitchFamily="34" charset="0"/>
              <a:buChar char="•"/>
            </a:pPr>
            <a:endParaRPr lang="en-US" sz="2200" dirty="0">
              <a:solidFill>
                <a:srgbClr val="FFFFFF"/>
              </a:solidFill>
            </a:endParaRPr>
          </a:p>
          <a:p>
            <a:pPr>
              <a:lnSpc>
                <a:spcPct val="90000"/>
              </a:lnSpc>
              <a:spcBef>
                <a:spcPct val="0"/>
              </a:spcBef>
              <a:spcAft>
                <a:spcPts val="600"/>
              </a:spcAft>
            </a:pPr>
            <a:r>
              <a:rPr lang="en-US" sz="2200" dirty="0">
                <a:solidFill>
                  <a:srgbClr val="FFFFFF"/>
                </a:solidFill>
              </a:rPr>
              <a:t>Our partners/clients receive special access to a </a:t>
            </a:r>
            <a:r>
              <a:rPr lang="en-US" sz="2200" b="1" dirty="0">
                <a:solidFill>
                  <a:srgbClr val="FFFFFF"/>
                </a:solidFill>
              </a:rPr>
              <a:t>global network </a:t>
            </a:r>
            <a:r>
              <a:rPr lang="en-US" sz="2200" dirty="0">
                <a:solidFill>
                  <a:srgbClr val="FFFFFF"/>
                </a:solidFill>
              </a:rPr>
              <a:t>of a leading global company in visa industry.</a:t>
            </a:r>
          </a:p>
        </p:txBody>
      </p:sp>
      <p:pic>
        <p:nvPicPr>
          <p:cNvPr id="13" name="Picture 12">
            <a:extLst>
              <a:ext uri="{FF2B5EF4-FFF2-40B4-BE49-F238E27FC236}">
                <a16:creationId xmlns:a16="http://schemas.microsoft.com/office/drawing/2014/main" id="{28D62278-E69F-FF4D-A898-9753717A87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561" y="6539748"/>
            <a:ext cx="993389" cy="182664"/>
          </a:xfrm>
          <a:prstGeom prst="rect">
            <a:avLst/>
          </a:prstGeom>
        </p:spPr>
      </p:pic>
    </p:spTree>
    <p:extLst>
      <p:ext uri="{BB962C8B-B14F-4D97-AF65-F5344CB8AC3E}">
        <p14:creationId xmlns:p14="http://schemas.microsoft.com/office/powerpoint/2010/main" val="229461086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TotalTime>
  <Words>480</Words>
  <Application>Microsoft Office PowerPoint</Application>
  <PresentationFormat>Widescreen</PresentationFormat>
  <Paragraphs>61</Paragraphs>
  <Slides>15</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Aharoni</vt:lpstr>
      <vt:lpstr>Aptos</vt:lpstr>
      <vt:lpstr>Arial</vt:lpstr>
      <vt:lpstr>Calibri</vt:lpstr>
      <vt:lpstr>Calibri Light</vt:lpstr>
      <vt:lpstr>Montserrat Alternates</vt:lpstr>
      <vt:lpstr>Poppins</vt:lpstr>
      <vt:lpstr>System Font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Branko Leposavić</dc:creator>
  <cp:lastModifiedBy>Slađana Tularčević</cp:lastModifiedBy>
  <cp:revision>18</cp:revision>
  <dcterms:created xsi:type="dcterms:W3CDTF">2019-03-04T02:52:04Z</dcterms:created>
  <dcterms:modified xsi:type="dcterms:W3CDTF">2025-03-05T09:20:08Z</dcterms:modified>
</cp:coreProperties>
</file>